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xml" ContentType="application/vnd.openxmlformats-officedocument.presentationml.notesSlide+xml"/>
  <Override PartName="/ppt/tags/tag92.xml" ContentType="application/vnd.openxmlformats-officedocument.presentationml.tags+xml"/>
  <Override PartName="/ppt/notesSlides/notesSlide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7.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9.xml" ContentType="application/vnd.openxmlformats-officedocument.presentationml.notesSlide+xml"/>
  <Override PartName="/ppt/tags/tag119.xml" ContentType="application/vnd.openxmlformats-officedocument.presentationml.tags+xml"/>
  <Override PartName="/ppt/notesSlides/notesSlide1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6.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17.xml" ContentType="application/vnd.openxmlformats-officedocument.presentationml.notesSlide+xml"/>
  <Override PartName="/ppt/tags/tag158.xml" ContentType="application/vnd.openxmlformats-officedocument.presentationml.tags+xml"/>
  <Override PartName="/ppt/notesSlides/notesSlide18.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9.xml" ContentType="application/vnd.openxmlformats-officedocument.presentationml.notesSlide+xml"/>
  <Override PartName="/ppt/tags/tag169.xml" ContentType="application/vnd.openxmlformats-officedocument.presentationml.tags+xml"/>
  <Override PartName="/ppt/notesSlides/notesSlide20.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21.xml" ContentType="application/vnd.openxmlformats-officedocument.presentationml.notesSlide+xml"/>
  <Override PartName="/ppt/tags/tag178.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handoutMasterIdLst>
    <p:handoutMasterId r:id="rId33"/>
  </p:handoutMasterIdLst>
  <p:sldIdLst>
    <p:sldId id="1007" r:id="rId2"/>
    <p:sldId id="1043" r:id="rId3"/>
    <p:sldId id="1008" r:id="rId4"/>
    <p:sldId id="1009" r:id="rId5"/>
    <p:sldId id="1060" r:id="rId6"/>
    <p:sldId id="1061" r:id="rId7"/>
    <p:sldId id="947" r:id="rId8"/>
    <p:sldId id="1059" r:id="rId9"/>
    <p:sldId id="1062" r:id="rId10"/>
    <p:sldId id="1021" r:id="rId11"/>
    <p:sldId id="948" r:id="rId12"/>
    <p:sldId id="1040" r:id="rId13"/>
    <p:sldId id="1041" r:id="rId14"/>
    <p:sldId id="1042" r:id="rId15"/>
    <p:sldId id="1022" r:id="rId16"/>
    <p:sldId id="1063" r:id="rId17"/>
    <p:sldId id="1064" r:id="rId18"/>
    <p:sldId id="1023" r:id="rId19"/>
    <p:sldId id="992" r:id="rId20"/>
    <p:sldId id="949" r:id="rId21"/>
    <p:sldId id="1044" r:id="rId22"/>
    <p:sldId id="1024" r:id="rId23"/>
    <p:sldId id="930" r:id="rId24"/>
    <p:sldId id="999" r:id="rId25"/>
    <p:sldId id="995" r:id="rId26"/>
    <p:sldId id="994" r:id="rId27"/>
    <p:sldId id="998" r:id="rId28"/>
    <p:sldId id="993" r:id="rId29"/>
    <p:sldId id="996" r:id="rId30"/>
    <p:sldId id="1025" r:id="rId31"/>
  </p:sldIdLst>
  <p:sldSz cx="12192000" cy="6858000"/>
  <p:notesSz cx="6858000" cy="9144000"/>
  <p:embeddedFontLst>
    <p:embeddedFont>
      <p:font typeface="思源黑体 CN Bold" panose="020B0800000000000000" pitchFamily="34" charset="-128"/>
      <p:regular r:id="rId34"/>
      <p:bold r:id="rId35"/>
      <p:italic r:id="rId36"/>
      <p:boldItalic r:id="rId37"/>
    </p:embeddedFont>
    <p:embeddedFont>
      <p:font typeface="思源黑体 CN Light" panose="020B0300000000000000" pitchFamily="34" charset="-128"/>
      <p:regular r:id="rId38"/>
      <p:bold r:id="rId39"/>
      <p:italic r:id="rId40"/>
      <p:boldItalic r:id="rId41"/>
    </p:embeddedFont>
    <p:embeddedFont>
      <p:font typeface="思源宋体 CN Heavy" panose="02020900000000000000" pitchFamily="18" charset="-128"/>
      <p:bold r:id="rId42"/>
    </p:embeddedFont>
    <p:embeddedFont>
      <p:font typeface="宋体" panose="02010600030101010101" pitchFamily="2" charset="-122"/>
      <p:regular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3885"/>
    <a:srgbClr val="7D0304"/>
    <a:srgbClr val="12110C"/>
    <a:srgbClr val="221D11"/>
    <a:srgbClr val="E6E3D8"/>
    <a:srgbClr val="52542D"/>
    <a:srgbClr val="0D0D0B"/>
    <a:srgbClr val="AB9A84"/>
    <a:srgbClr val="DE9C6A"/>
    <a:srgbClr val="0E0F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49" autoAdjust="0"/>
    <p:restoredTop sz="94657"/>
  </p:normalViewPr>
  <p:slideViewPr>
    <p:cSldViewPr snapToGrid="0">
      <p:cViewPr varScale="1">
        <p:scale>
          <a:sx n="124" d="100"/>
          <a:sy n="124" d="100"/>
        </p:scale>
        <p:origin x="176" y="20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宋体" panose="02010600030101010101" pitchFamily="2" charset="-122"/>
              <a:ea typeface="宋体" panose="02010600030101010101" pitchFamily="2" charset="-122"/>
              <a:cs typeface="阿里巴巴普惠体"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宋体" panose="02010600030101010101" pitchFamily="2" charset="-122"/>
                <a:ea typeface="宋体" panose="02010600030101010101" pitchFamily="2" charset="-122"/>
                <a:cs typeface="阿里巴巴普惠体" panose="00020600040101010101" charset="-122"/>
              </a:rPr>
              <a:t>2024/5/11</a:t>
            </a:fld>
            <a:endParaRPr lang="zh-CN" altLang="en-US" dirty="0">
              <a:latin typeface="宋体" panose="02010600030101010101" pitchFamily="2" charset="-122"/>
              <a:ea typeface="宋体" panose="02010600030101010101" pitchFamily="2" charset="-122"/>
              <a:cs typeface="阿里巴巴普惠体"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宋体" panose="02010600030101010101" pitchFamily="2" charset="-122"/>
              <a:ea typeface="宋体" panose="02010600030101010101" pitchFamily="2" charset="-122"/>
              <a:cs typeface="阿里巴巴普惠体"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宋体" panose="02010600030101010101" pitchFamily="2" charset="-122"/>
                <a:ea typeface="宋体" panose="02010600030101010101" pitchFamily="2" charset="-122"/>
                <a:cs typeface="阿里巴巴普惠体" panose="00020600040101010101" charset="-122"/>
              </a:rPr>
              <a:t>‹#›</a:t>
            </a:fld>
            <a:endParaRPr lang="zh-CN" altLang="en-US" dirty="0">
              <a:latin typeface="宋体" panose="02010600030101010101" pitchFamily="2" charset="-122"/>
              <a:ea typeface="宋体" panose="02010600030101010101" pitchFamily="2" charset="-122"/>
              <a:cs typeface="阿里巴巴普惠体" panose="0002060004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anose="02010600030101010101" pitchFamily="2" charset="-122"/>
                <a:ea typeface="宋体" panose="02010600030101010101" pitchFamily="2" charset="-122"/>
                <a:cs typeface="宋体"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anose="02010600030101010101" pitchFamily="2" charset="-122"/>
                <a:ea typeface="宋体" panose="02010600030101010101" pitchFamily="2" charset="-122"/>
                <a:cs typeface="宋体" panose="02010600030101010101" pitchFamily="2" charset="-122"/>
              </a:defRPr>
            </a:lvl1pPr>
          </a:lstStyle>
          <a:p>
            <a:fld id="{D9D3F652-5339-4D86-B650-7BE3D6BED1CF}" type="datetimeFigureOut">
              <a:rPr lang="zh-CN" altLang="en-US" smtClean="0"/>
              <a:t>2024/5/11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anose="02010600030101010101" pitchFamily="2" charset="-122"/>
                <a:ea typeface="宋体" panose="02010600030101010101" pitchFamily="2" charset="-122"/>
                <a:cs typeface="宋体"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anose="02010600030101010101" pitchFamily="2" charset="-122"/>
                <a:ea typeface="宋体" panose="02010600030101010101" pitchFamily="2" charset="-122"/>
                <a:cs typeface="宋体" panose="02010600030101010101" pitchFamily="2" charset="-122"/>
              </a:defRPr>
            </a:lvl1pPr>
          </a:lstStyle>
          <a:p>
            <a:fld id="{8D336451-B94C-4E43-AD4F-3DAB3991970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宋体" panose="02010600030101010101" pitchFamily="2"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2</a:t>
            </a:fld>
            <a:endParaRPr lang="zh-CN" altLang="en-US"/>
          </a:p>
        </p:txBody>
      </p:sp>
    </p:spTree>
    <p:extLst>
      <p:ext uri="{BB962C8B-B14F-4D97-AF65-F5344CB8AC3E}">
        <p14:creationId xmlns:p14="http://schemas.microsoft.com/office/powerpoint/2010/main" val="92896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16</a:t>
            </a:fld>
            <a:endParaRPr lang="zh-CN" altLang="en-US"/>
          </a:p>
        </p:txBody>
      </p:sp>
    </p:spTree>
    <p:extLst>
      <p:ext uri="{BB962C8B-B14F-4D97-AF65-F5344CB8AC3E}">
        <p14:creationId xmlns:p14="http://schemas.microsoft.com/office/powerpoint/2010/main" val="3429794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17</a:t>
            </a:fld>
            <a:endParaRPr lang="zh-CN" altLang="en-US"/>
          </a:p>
        </p:txBody>
      </p:sp>
    </p:spTree>
    <p:extLst>
      <p:ext uri="{BB962C8B-B14F-4D97-AF65-F5344CB8AC3E}">
        <p14:creationId xmlns:p14="http://schemas.microsoft.com/office/powerpoint/2010/main" val="2683290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19</a:t>
            </a:fld>
            <a:endParaRPr lang="zh-CN" altLang="en-US"/>
          </a:p>
        </p:txBody>
      </p:sp>
    </p:spTree>
    <p:extLst>
      <p:ext uri="{BB962C8B-B14F-4D97-AF65-F5344CB8AC3E}">
        <p14:creationId xmlns:p14="http://schemas.microsoft.com/office/powerpoint/2010/main" val="1346317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20</a:t>
            </a:fld>
            <a:endParaRPr lang="zh-CN" altLang="en-US"/>
          </a:p>
        </p:txBody>
      </p:sp>
    </p:spTree>
    <p:extLst>
      <p:ext uri="{BB962C8B-B14F-4D97-AF65-F5344CB8AC3E}">
        <p14:creationId xmlns:p14="http://schemas.microsoft.com/office/powerpoint/2010/main" val="2150017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21</a:t>
            </a:fld>
            <a:endParaRPr lang="zh-CN" altLang="en-US"/>
          </a:p>
        </p:txBody>
      </p:sp>
    </p:spTree>
    <p:extLst>
      <p:ext uri="{BB962C8B-B14F-4D97-AF65-F5344CB8AC3E}">
        <p14:creationId xmlns:p14="http://schemas.microsoft.com/office/powerpoint/2010/main" val="2121506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23</a:t>
            </a:fld>
            <a:endParaRPr lang="zh-CN" altLang="en-US"/>
          </a:p>
        </p:txBody>
      </p:sp>
    </p:spTree>
    <p:extLst>
      <p:ext uri="{BB962C8B-B14F-4D97-AF65-F5344CB8AC3E}">
        <p14:creationId xmlns:p14="http://schemas.microsoft.com/office/powerpoint/2010/main" val="772964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24</a:t>
            </a:fld>
            <a:endParaRPr lang="zh-CN" altLang="en-US"/>
          </a:p>
        </p:txBody>
      </p:sp>
    </p:spTree>
    <p:extLst>
      <p:ext uri="{BB962C8B-B14F-4D97-AF65-F5344CB8AC3E}">
        <p14:creationId xmlns:p14="http://schemas.microsoft.com/office/powerpoint/2010/main" val="2113665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25</a:t>
            </a:fld>
            <a:endParaRPr lang="zh-CN" altLang="en-US"/>
          </a:p>
        </p:txBody>
      </p:sp>
    </p:spTree>
    <p:extLst>
      <p:ext uri="{BB962C8B-B14F-4D97-AF65-F5344CB8AC3E}">
        <p14:creationId xmlns:p14="http://schemas.microsoft.com/office/powerpoint/2010/main" val="1187889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26</a:t>
            </a:fld>
            <a:endParaRPr lang="zh-CN" altLang="en-US"/>
          </a:p>
        </p:txBody>
      </p:sp>
    </p:spTree>
    <p:extLst>
      <p:ext uri="{BB962C8B-B14F-4D97-AF65-F5344CB8AC3E}">
        <p14:creationId xmlns:p14="http://schemas.microsoft.com/office/powerpoint/2010/main" val="216277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27</a:t>
            </a:fld>
            <a:endParaRPr lang="zh-CN" altLang="en-US"/>
          </a:p>
        </p:txBody>
      </p:sp>
    </p:spTree>
    <p:extLst>
      <p:ext uri="{BB962C8B-B14F-4D97-AF65-F5344CB8AC3E}">
        <p14:creationId xmlns:p14="http://schemas.microsoft.com/office/powerpoint/2010/main" val="3849777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28</a:t>
            </a:fld>
            <a:endParaRPr lang="zh-CN" altLang="en-US"/>
          </a:p>
        </p:txBody>
      </p:sp>
    </p:spTree>
    <p:extLst>
      <p:ext uri="{BB962C8B-B14F-4D97-AF65-F5344CB8AC3E}">
        <p14:creationId xmlns:p14="http://schemas.microsoft.com/office/powerpoint/2010/main" val="1917785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29</a:t>
            </a:fld>
            <a:endParaRPr lang="zh-CN" altLang="en-US"/>
          </a:p>
        </p:txBody>
      </p:sp>
    </p:spTree>
    <p:extLst>
      <p:ext uri="{BB962C8B-B14F-4D97-AF65-F5344CB8AC3E}">
        <p14:creationId xmlns:p14="http://schemas.microsoft.com/office/powerpoint/2010/main" val="2186831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336451-B94C-4E43-AD4F-3DAB3991970F}"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slideMaster" Target="../slideMasters/slideMaster1.xml"/><Relationship Id="rId4" Type="http://schemas.openxmlformats.org/officeDocument/2006/relationships/tags" Target="../tags/tag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 name="矩形 10"/>
          <p:cNvSpPr/>
          <p:nvPr userDrawn="1"/>
        </p:nvSpPr>
        <p:spPr>
          <a:xfrm>
            <a:off x="0" y="6260465"/>
            <a:ext cx="12204700" cy="597535"/>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84" name="组合 83"/>
          <p:cNvGrpSpPr/>
          <p:nvPr userDrawn="1"/>
        </p:nvGrpSpPr>
        <p:grpSpPr>
          <a:xfrm>
            <a:off x="343535" y="217805"/>
            <a:ext cx="635635" cy="723265"/>
            <a:chOff x="1923202" y="2662354"/>
            <a:chExt cx="3667690" cy="4173520"/>
          </a:xfrm>
          <a:solidFill>
            <a:srgbClr val="173885"/>
          </a:solidFill>
        </p:grpSpPr>
        <p:sp>
          <p:nvSpPr>
            <p:cNvPr id="83" name="任意多边形: 形状 82"/>
            <p:cNvSpPr/>
            <p:nvPr/>
          </p:nvSpPr>
          <p:spPr>
            <a:xfrm rot="5400000">
              <a:off x="1670287" y="2915269"/>
              <a:ext cx="4173520" cy="366769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grp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82" name="任意多边形: 形状 81"/>
            <p:cNvSpPr/>
            <p:nvPr/>
          </p:nvSpPr>
          <p:spPr>
            <a:xfrm rot="5400000">
              <a:off x="2309413" y="3476935"/>
              <a:ext cx="2895268" cy="2544366"/>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grp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10" name="矩形 9"/>
          <p:cNvSpPr/>
          <p:nvPr userDrawn="1"/>
        </p:nvSpPr>
        <p:spPr>
          <a:xfrm>
            <a:off x="0" y="6425565"/>
            <a:ext cx="12191365" cy="432435"/>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atin typeface="宋体" panose="02010600030101010101" pitchFamily="2" charset="-122"/>
                <a:ea typeface="宋体"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lvl1pPr>
              <a:defRPr>
                <a:latin typeface="宋体" panose="02010600030101010101" pitchFamily="2" charset="-122"/>
                <a:ea typeface="宋体" panose="02010600030101010101" pitchFamily="2" charset="-122"/>
              </a:defRPr>
            </a:lvl1pPr>
          </a:lstStyle>
          <a:p>
            <a:fld id="{760FBDFE-C587-4B4C-A407-44438C67B59E}" type="datetimeFigureOut">
              <a:rPr lang="zh-CN" altLang="en-US" smtClean="0"/>
              <a:t>2024/5/11</a:t>
            </a:fld>
            <a:endParaRPr lang="zh-CN" altLang="en-US"/>
          </a:p>
        </p:txBody>
      </p:sp>
      <p:sp>
        <p:nvSpPr>
          <p:cNvPr id="17" name="页脚占位符 16"/>
          <p:cNvSpPr>
            <a:spLocks noGrp="1"/>
          </p:cNvSpPr>
          <p:nvPr>
            <p:ph type="ftr" sz="quarter" idx="11"/>
            <p:custDataLst>
              <p:tags r:id="rId4"/>
            </p:custDataLst>
          </p:nvPr>
        </p:nvSpPr>
        <p:spPr/>
        <p:txBody>
          <a:bodyPr/>
          <a:lstStyle>
            <a:lvl1pPr>
              <a:defRPr>
                <a:latin typeface="宋体" panose="02010600030101010101" pitchFamily="2" charset="-122"/>
                <a:ea typeface="宋体" panose="02010600030101010101" pitchFamily="2" charset="-122"/>
              </a:defRPr>
            </a:lvl1p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lvl1pPr>
              <a:defRPr>
                <a:latin typeface="宋体" panose="02010600030101010101" pitchFamily="2" charset="-122"/>
                <a:ea typeface="宋体" panose="02010600030101010101" pitchFamily="2"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a:defRPr>
                <a:latin typeface="宋体" panose="02010600030101010101" pitchFamily="2" charset="-122"/>
                <a:ea typeface="宋体" panose="02010600030101010101" pitchFamily="2" charset="-122"/>
              </a:defRPr>
            </a:lvl1pPr>
          </a:lstStyle>
          <a:p>
            <a:pPr lvl="0"/>
            <a:r>
              <a:rPr lang="zh-CN" altLang="en-US" dirty="0"/>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a:defRPr>
                <a:latin typeface="宋体" panose="02010600030101010101" pitchFamily="2" charset="-122"/>
                <a:ea typeface="宋体" panose="02010600030101010101" pitchFamily="2" charset="-122"/>
              </a:defRPr>
            </a:lvl1pPr>
            <a:lvl2pPr>
              <a:defRPr>
                <a:latin typeface="宋体" panose="02010600030101010101" pitchFamily="2" charset="-122"/>
                <a:ea typeface="宋体" panose="02010600030101010101" pitchFamily="2" charset="-122"/>
              </a:defRPr>
            </a:lvl2pPr>
            <a:lvl3pPr>
              <a:defRPr>
                <a:latin typeface="宋体" panose="02010600030101010101" pitchFamily="2" charset="-122"/>
                <a:ea typeface="宋体" panose="02010600030101010101" pitchFamily="2" charset="-122"/>
              </a:defRPr>
            </a:lvl3pPr>
            <a:lvl4pPr>
              <a:defRPr>
                <a:latin typeface="宋体" panose="02010600030101010101" pitchFamily="2" charset="-122"/>
                <a:ea typeface="宋体" panose="02010600030101010101" pitchFamily="2" charset="-122"/>
              </a:defRPr>
            </a:lvl4pPr>
            <a:lvl5pPr>
              <a:defRPr>
                <a:latin typeface="宋体" panose="02010600030101010101" pitchFamily="2" charset="-122"/>
                <a:ea typeface="宋体" panose="0201060003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lvl1pPr>
              <a:defRPr>
                <a:latin typeface="宋体" panose="02010600030101010101" pitchFamily="2" charset="-122"/>
                <a:ea typeface="宋体" panose="02010600030101010101" pitchFamily="2" charset="-122"/>
              </a:defRPr>
            </a:lvl1pPr>
          </a:lstStyle>
          <a:p>
            <a:fld id="{760FBDFE-C587-4B4C-A407-44438C67B59E}" type="datetimeFigureOut">
              <a:rPr lang="zh-CN" altLang="en-US" smtClean="0"/>
              <a:t>2024/5/11</a:t>
            </a:fld>
            <a:endParaRPr lang="zh-CN" altLang="en-US"/>
          </a:p>
        </p:txBody>
      </p:sp>
      <p:sp>
        <p:nvSpPr>
          <p:cNvPr id="5" name="页脚占位符 4"/>
          <p:cNvSpPr>
            <a:spLocks noGrp="1"/>
          </p:cNvSpPr>
          <p:nvPr>
            <p:ph type="ftr" sz="quarter" idx="11"/>
            <p:custDataLst>
              <p:tags r:id="rId4"/>
            </p:custDataLst>
          </p:nvPr>
        </p:nvSpPr>
        <p:spPr/>
        <p:txBody>
          <a:bodyPr/>
          <a:lstStyle>
            <a:lvl1pPr>
              <a:defRPr>
                <a:latin typeface="宋体" panose="02010600030101010101" pitchFamily="2" charset="-122"/>
                <a:ea typeface="宋体" panose="02010600030101010101" pitchFamily="2"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latin typeface="宋体" panose="02010600030101010101" pitchFamily="2" charset="-122"/>
                <a:ea typeface="宋体" panose="02010600030101010101" pitchFamily="2"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529F67EE-6177-430D-B9AD-7C8839095924}" type="datetimeFigureOut">
              <a:rPr lang="zh-CN" altLang="en-US" smtClean="0"/>
              <a:t>2024/5/11</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2A0F073B-AC45-423B-B429-080D8E89794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95700" y="394405"/>
            <a:ext cx="10969200" cy="705600"/>
          </a:xfrm>
        </p:spPr>
        <p:txBody>
          <a:bodyPr wrap="square" lIns="0" tIns="0" rIns="0" bIns="0">
            <a:normAutofit/>
          </a:bodyPr>
          <a:lstStyle>
            <a:lvl1pPr algn="ctr" fontAlgn="base">
              <a:defRPr sz="3200">
                <a:solidFill>
                  <a:schemeClr val="tx1">
                    <a:lumMod val="85000"/>
                    <a:lumOff val="15000"/>
                  </a:schemeClr>
                </a:solidFill>
              </a:defRPr>
            </a:lvl1pPr>
          </a:lstStyle>
          <a:p>
            <a:r>
              <a:rPr lang="zh-CN" altLang="en-US"/>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wrap="square">
            <a:normAutofit/>
          </a:bodyPr>
          <a:lstStyle/>
          <a:p>
            <a:fld id="{760FBDFE-C587-4B4C-A407-44438C67B59E}" type="datetimeFigureOut">
              <a:rPr lang="zh-CN" altLang="en-US" smtClean="0"/>
              <a:t>2024/5/11</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a:xfrm>
            <a:off x="8877600" y="6314400"/>
            <a:ext cx="2700000" cy="316800"/>
          </a:xfrm>
        </p:spPr>
        <p:txBody>
          <a:bodyPr wrap="square">
            <a:normAutofit/>
          </a:bodyPr>
          <a:lstStyle/>
          <a:p>
            <a:fld id="{49AE70B2-8BF9-45C0-BB95-33D1B9D3A85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2.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95.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notesSlide" Target="../notesSlides/notesSlide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slideLayout" Target="../slideLayouts/slideLayout1.xml"/><Relationship Id="rId5" Type="http://schemas.openxmlformats.org/officeDocument/2006/relationships/tags" Target="../tags/tag10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s>
</file>

<file path=ppt/slides/_rels/slide13.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notesSlide" Target="../notesSlides/notesSlide9.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9.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2.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2.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2.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5.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tags" Target="../tags/tag141.xml"/><Relationship Id="rId18" Type="http://schemas.openxmlformats.org/officeDocument/2006/relationships/slideLayout" Target="../slideLayouts/slideLayout1.xml"/><Relationship Id="rId26" Type="http://schemas.openxmlformats.org/officeDocument/2006/relationships/image" Target="../media/image16.png"/><Relationship Id="rId3" Type="http://schemas.openxmlformats.org/officeDocument/2006/relationships/tags" Target="../tags/tag131.xml"/><Relationship Id="rId21" Type="http://schemas.openxmlformats.org/officeDocument/2006/relationships/image" Target="../media/image11.svg"/><Relationship Id="rId7" Type="http://schemas.openxmlformats.org/officeDocument/2006/relationships/tags" Target="../tags/tag135.xml"/><Relationship Id="rId12" Type="http://schemas.openxmlformats.org/officeDocument/2006/relationships/tags" Target="../tags/tag140.xml"/><Relationship Id="rId17" Type="http://schemas.openxmlformats.org/officeDocument/2006/relationships/tags" Target="../tags/tag145.xml"/><Relationship Id="rId25" Type="http://schemas.openxmlformats.org/officeDocument/2006/relationships/image" Target="../media/image15.svg"/><Relationship Id="rId2" Type="http://schemas.openxmlformats.org/officeDocument/2006/relationships/tags" Target="../tags/tag130.xml"/><Relationship Id="rId16" Type="http://schemas.openxmlformats.org/officeDocument/2006/relationships/tags" Target="../tags/tag144.xml"/><Relationship Id="rId20" Type="http://schemas.openxmlformats.org/officeDocument/2006/relationships/image" Target="../media/image10.png"/><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24" Type="http://schemas.openxmlformats.org/officeDocument/2006/relationships/image" Target="../media/image14.png"/><Relationship Id="rId5" Type="http://schemas.openxmlformats.org/officeDocument/2006/relationships/tags" Target="../tags/tag133.xml"/><Relationship Id="rId15" Type="http://schemas.openxmlformats.org/officeDocument/2006/relationships/tags" Target="../tags/tag143.xml"/><Relationship Id="rId23" Type="http://schemas.openxmlformats.org/officeDocument/2006/relationships/image" Target="../media/image13.svg"/><Relationship Id="rId10" Type="http://schemas.openxmlformats.org/officeDocument/2006/relationships/tags" Target="../tags/tag138.xml"/><Relationship Id="rId19" Type="http://schemas.openxmlformats.org/officeDocument/2006/relationships/notesSlide" Target="../notesSlides/notesSlide16.xml"/><Relationship Id="rId4" Type="http://schemas.openxmlformats.org/officeDocument/2006/relationships/tags" Target="../tags/tag132.xml"/><Relationship Id="rId9" Type="http://schemas.openxmlformats.org/officeDocument/2006/relationships/tags" Target="../tags/tag137.xml"/><Relationship Id="rId14" Type="http://schemas.openxmlformats.org/officeDocument/2006/relationships/tags" Target="../tags/tag142.xml"/><Relationship Id="rId22" Type="http://schemas.openxmlformats.org/officeDocument/2006/relationships/image" Target="../media/image12.png"/><Relationship Id="rId27" Type="http://schemas.openxmlformats.org/officeDocument/2006/relationships/image" Target="../media/image17.svg"/></Relationships>
</file>

<file path=ppt/slides/_rels/slide24.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slideLayout" Target="../slideLayouts/slideLayout1.xml"/><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tags" Target="../tags/tag157.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0" Type="http://schemas.openxmlformats.org/officeDocument/2006/relationships/tags" Target="../tags/tag155.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58.xml"/><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image" Target="../media/image18.png"/><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notesSlide" Target="../notesSlides/notesSlide19.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slideLayout" Target="../slideLayouts/slideLayout1.xml"/><Relationship Id="rId5" Type="http://schemas.openxmlformats.org/officeDocument/2006/relationships/tags" Target="../tags/tag163.xml"/><Relationship Id="rId10" Type="http://schemas.openxmlformats.org/officeDocument/2006/relationships/tags" Target="../tags/tag168.xml"/><Relationship Id="rId4" Type="http://schemas.openxmlformats.org/officeDocument/2006/relationships/tags" Target="../tags/tag162.xml"/><Relationship Id="rId9" Type="http://schemas.openxmlformats.org/officeDocument/2006/relationships/tags" Target="../tags/tag16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69.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8" Type="http://schemas.openxmlformats.org/officeDocument/2006/relationships/tags" Target="../tags/tag177.xml"/><Relationship Id="rId3" Type="http://schemas.openxmlformats.org/officeDocument/2006/relationships/tags" Target="../tags/tag172.xml"/><Relationship Id="rId7" Type="http://schemas.openxmlformats.org/officeDocument/2006/relationships/tags" Target="../tags/tag176.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5" Type="http://schemas.openxmlformats.org/officeDocument/2006/relationships/tags" Target="../tags/tag174.xml"/><Relationship Id="rId10" Type="http://schemas.openxmlformats.org/officeDocument/2006/relationships/notesSlide" Target="../notesSlides/notesSlide21.xml"/><Relationship Id="rId4" Type="http://schemas.openxmlformats.org/officeDocument/2006/relationships/tags" Target="../tags/tag173.xml"/><Relationship Id="rId9"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78.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tags" Target="../tags/tag37.xml"/><Relationship Id="rId26" Type="http://schemas.openxmlformats.org/officeDocument/2006/relationships/tags" Target="../tags/tag45.xml"/><Relationship Id="rId3" Type="http://schemas.openxmlformats.org/officeDocument/2006/relationships/tags" Target="../tags/tag22.xml"/><Relationship Id="rId21" Type="http://schemas.openxmlformats.org/officeDocument/2006/relationships/tags" Target="../tags/tag40.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5" Type="http://schemas.openxmlformats.org/officeDocument/2006/relationships/tags" Target="../tags/tag44.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tags" Target="../tags/tag39.xml"/><Relationship Id="rId29" Type="http://schemas.openxmlformats.org/officeDocument/2006/relationships/image" Target="../media/image1.jpe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tags" Target="../tags/tag43.xml"/><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tags" Target="../tags/tag42.xml"/><Relationship Id="rId28" Type="http://schemas.openxmlformats.org/officeDocument/2006/relationships/slideLayout" Target="../slideLayouts/slideLayout3.xml"/><Relationship Id="rId10" Type="http://schemas.openxmlformats.org/officeDocument/2006/relationships/tags" Target="../tags/tag29.xml"/><Relationship Id="rId19" Type="http://schemas.openxmlformats.org/officeDocument/2006/relationships/tags" Target="../tags/tag38.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tags" Target="../tags/tag41.xml"/><Relationship Id="rId27" Type="http://schemas.openxmlformats.org/officeDocument/2006/relationships/tags" Target="../tags/tag46.xml"/><Relationship Id="rId30"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10" Type="http://schemas.openxmlformats.org/officeDocument/2006/relationships/notesSlide" Target="../notesSlides/notesSlide2.xml"/><Relationship Id="rId4" Type="http://schemas.openxmlformats.org/officeDocument/2006/relationships/tags" Target="../tags/tag52.xml"/><Relationship Id="rId9"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notesSlide" Target="../notesSlides/notesSlide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slideLayout" Target="../slideLayouts/slideLayout1.xml"/><Relationship Id="rId5" Type="http://schemas.openxmlformats.org/officeDocument/2006/relationships/tags" Target="../tags/tag61.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s>
</file>

<file path=ppt/slides/_rels/slide7.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notesSlide" Target="../notesSlides/notesSlide4.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2" Type="http://schemas.openxmlformats.org/officeDocument/2006/relationships/tags" Target="../tags/tag79.xml"/><Relationship Id="rId16" Type="http://schemas.openxmlformats.org/officeDocument/2006/relationships/notesSlide" Target="../notesSlides/notesSlide5.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slideLayout" Target="../slideLayouts/slideLayout1.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9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图片 90" descr="图片包含 建筑, 游戏机&#10;&#10;描述已自动生成"/>
          <p:cNvPicPr>
            <a:picLocks noChangeAspect="1"/>
          </p:cNvPicPr>
          <p:nvPr/>
        </p:nvPicPr>
        <p:blipFill rotWithShape="1">
          <a:blip r:embed="rId2">
            <a:extLst>
              <a:ext uri="{28A0092B-C50C-407E-A947-70E740481C1C}">
                <a14:useLocalDpi xmlns:a14="http://schemas.microsoft.com/office/drawing/2010/main" val="0"/>
              </a:ext>
            </a:extLst>
          </a:blip>
          <a:srcRect r="16667"/>
          <a:stretch>
            <a:fillRect/>
          </a:stretch>
        </p:blipFill>
        <p:spPr>
          <a:xfrm flipH="1">
            <a:off x="0" y="0"/>
            <a:ext cx="12192000" cy="6858000"/>
          </a:xfrm>
          <a:prstGeom prst="rect">
            <a:avLst/>
          </a:prstGeom>
        </p:spPr>
      </p:pic>
      <p:sp>
        <p:nvSpPr>
          <p:cNvPr id="68" name="文本框 67" descr="7b0a20202020227461726765744d6f64756c65223a202270726f636573734f6e6c696e65466f6e7473220a7d0a"/>
          <p:cNvSpPr txBox="1"/>
          <p:nvPr/>
        </p:nvSpPr>
        <p:spPr>
          <a:xfrm>
            <a:off x="7855348" y="1153818"/>
            <a:ext cx="3602845" cy="398780"/>
          </a:xfrm>
          <a:prstGeom prst="rect">
            <a:avLst/>
          </a:prstGeom>
          <a:noFill/>
        </p:spPr>
        <p:txBody>
          <a:bodyPr wrap="square" rtlCol="0">
            <a:spAutoFit/>
          </a:bodyPr>
          <a:lstStyle/>
          <a:p>
            <a:pPr algn="r"/>
            <a:r>
              <a:rPr lang="zh-CN" altLang="en-US" sz="2000">
                <a:solidFill>
                  <a:schemeClr val="tx1">
                    <a:lumMod val="75000"/>
                  </a:schemeClr>
                </a:solidFill>
                <a:uFillTx/>
                <a:latin typeface="思源黑体 CN Light" panose="020B0300000000000000" charset="-122"/>
                <a:ea typeface="思源黑体 CN Light" panose="020B0300000000000000" charset="-122"/>
                <a:cs typeface="+mn-ea"/>
                <a:sym typeface="+mn-lt"/>
              </a:rPr>
              <a:t>创新丨愿景丨未来</a:t>
            </a:r>
          </a:p>
        </p:txBody>
      </p:sp>
      <p:sp>
        <p:nvSpPr>
          <p:cNvPr id="69" name="文本框 68" descr="7b0a20202020227461726765744d6f64756c65223a202270726f636573734f6e6c696e65466f6e7473220a7d0a"/>
          <p:cNvSpPr txBox="1"/>
          <p:nvPr/>
        </p:nvSpPr>
        <p:spPr>
          <a:xfrm>
            <a:off x="5542247" y="1584259"/>
            <a:ext cx="5915946" cy="1938020"/>
          </a:xfrm>
          <a:prstGeom prst="rect">
            <a:avLst/>
          </a:prstGeom>
          <a:noFill/>
        </p:spPr>
        <p:txBody>
          <a:bodyPr wrap="square" rtlCol="0">
            <a:spAutoFit/>
          </a:bodyPr>
          <a:lstStyle>
            <a:defPPr>
              <a:defRPr lang="zh-CN"/>
            </a:defPPr>
            <a:lvl1pPr>
              <a:defRPr sz="4800">
                <a:gradFill>
                  <a:gsLst>
                    <a:gs pos="30000">
                      <a:srgbClr val="9444BC"/>
                    </a:gs>
                    <a:gs pos="100000">
                      <a:srgbClr val="0878CD"/>
                    </a:gs>
                  </a:gsLst>
                  <a:lin ang="19800000" scaled="0"/>
                </a:gradFill>
                <a:uFillTx/>
                <a:latin typeface="思源黑体 CN Bold" panose="020B0800000000000000" charset="-122"/>
                <a:ea typeface="思源黑体 CN Bold" panose="020B0800000000000000" charset="-122"/>
                <a:cs typeface="+mn-ea"/>
              </a:defRPr>
            </a:lvl1pPr>
          </a:lstStyle>
          <a:p>
            <a:pPr algn="r"/>
            <a:r>
              <a:rPr lang="zh-CN" altLang="en-US" sz="6000">
                <a:solidFill>
                  <a:srgbClr val="173885"/>
                </a:solidFill>
                <a:latin typeface="思源宋体 CN Heavy" panose="02020900000000000000" pitchFamily="18" charset="-122"/>
                <a:ea typeface="思源宋体 CN Heavy" panose="02020900000000000000" pitchFamily="18" charset="-122"/>
                <a:cs typeface="+mn-cs"/>
                <a:sym typeface="+mn-lt"/>
              </a:rPr>
              <a:t>深度学习在医</a:t>
            </a:r>
          </a:p>
          <a:p>
            <a:pPr algn="r"/>
            <a:r>
              <a:rPr lang="zh-CN" altLang="en-US" sz="6000">
                <a:solidFill>
                  <a:srgbClr val="173885"/>
                </a:solidFill>
                <a:latin typeface="思源宋体 CN Heavy" panose="02020900000000000000" pitchFamily="18" charset="-122"/>
                <a:ea typeface="思源宋体 CN Heavy" panose="02020900000000000000" pitchFamily="18" charset="-122"/>
                <a:cs typeface="+mn-cs"/>
                <a:sym typeface="+mn-lt"/>
              </a:rPr>
              <a:t>学领域的应用</a:t>
            </a:r>
          </a:p>
        </p:txBody>
      </p:sp>
      <p:sp>
        <p:nvSpPr>
          <p:cNvPr id="71" name="矩形: 圆角 70"/>
          <p:cNvSpPr/>
          <p:nvPr/>
        </p:nvSpPr>
        <p:spPr>
          <a:xfrm>
            <a:off x="10600055" y="4749165"/>
            <a:ext cx="751840" cy="374650"/>
          </a:xfrm>
          <a:prstGeom prst="roundRect">
            <a:avLst>
              <a:gd name="adj" fmla="val 12935"/>
            </a:avLst>
          </a:prstGeom>
          <a:solidFill>
            <a:srgbClr val="7D03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r>
              <a:rPr lang="zh-CN" altLang="en-US" sz="1400" dirty="0">
                <a:solidFill>
                  <a:schemeClr val="bg1"/>
                </a:solidFill>
                <a:latin typeface="思源黑体 CN Bold" panose="020B0800000000000000" charset="-122"/>
                <a:ea typeface="思源黑体 CN Bold" panose="020B0800000000000000" charset="-122"/>
              </a:rPr>
              <a:t>第</a:t>
            </a:r>
            <a:r>
              <a:rPr lang="en-US" altLang="zh-CN" sz="1400" dirty="0">
                <a:solidFill>
                  <a:schemeClr val="bg1"/>
                </a:solidFill>
                <a:latin typeface="思源黑体 CN Bold" panose="020B0800000000000000" charset="-122"/>
                <a:ea typeface="思源黑体 CN Bold" panose="020B0800000000000000" charset="-122"/>
              </a:rPr>
              <a:t>27</a:t>
            </a:r>
            <a:r>
              <a:rPr lang="zh-CN" altLang="en-US" sz="1400" dirty="0">
                <a:solidFill>
                  <a:schemeClr val="bg1"/>
                </a:solidFill>
                <a:latin typeface="思源黑体 CN Bold" panose="020B0800000000000000" charset="-122"/>
                <a:ea typeface="思源黑体 CN Bold" panose="020B0800000000000000" charset="-122"/>
              </a:rPr>
              <a:t>组</a:t>
            </a:r>
          </a:p>
        </p:txBody>
      </p:sp>
      <p:grpSp>
        <p:nvGrpSpPr>
          <p:cNvPr id="17" name="组合 16"/>
          <p:cNvGrpSpPr/>
          <p:nvPr/>
        </p:nvGrpSpPr>
        <p:grpSpPr>
          <a:xfrm>
            <a:off x="0" y="0"/>
            <a:ext cx="5013960" cy="6858000"/>
            <a:chOff x="0" y="0"/>
            <a:chExt cx="7896" cy="10800"/>
          </a:xfrm>
        </p:grpSpPr>
        <p:sp>
          <p:nvSpPr>
            <p:cNvPr id="11" name="矩形 10"/>
            <p:cNvSpPr/>
            <p:nvPr/>
          </p:nvSpPr>
          <p:spPr>
            <a:xfrm>
              <a:off x="0" y="0"/>
              <a:ext cx="7455"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9" name="矩形 8"/>
            <p:cNvSpPr/>
            <p:nvPr/>
          </p:nvSpPr>
          <p:spPr>
            <a:xfrm>
              <a:off x="0" y="0"/>
              <a:ext cx="6781"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6" name="矩形 5"/>
            <p:cNvSpPr/>
            <p:nvPr/>
          </p:nvSpPr>
          <p:spPr>
            <a:xfrm>
              <a:off x="0" y="0"/>
              <a:ext cx="6343"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10" name="矩形 9"/>
            <p:cNvSpPr/>
            <p:nvPr/>
          </p:nvSpPr>
          <p:spPr>
            <a:xfrm>
              <a:off x="0" y="0"/>
              <a:ext cx="5515"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84" name="组合 83"/>
            <p:cNvGrpSpPr/>
            <p:nvPr/>
          </p:nvGrpSpPr>
          <p:grpSpPr>
            <a:xfrm>
              <a:off x="1235" y="2335"/>
              <a:ext cx="2055" cy="2338"/>
              <a:chOff x="1923202" y="2662354"/>
              <a:chExt cx="3667690" cy="4173520"/>
            </a:xfrm>
          </p:grpSpPr>
          <p:sp>
            <p:nvSpPr>
              <p:cNvPr id="83" name="任意多边形: 形状 82"/>
              <p:cNvSpPr/>
              <p:nvPr/>
            </p:nvSpPr>
            <p:spPr>
              <a:xfrm rot="5400000">
                <a:off x="1670287" y="2915269"/>
                <a:ext cx="4173520" cy="366769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82" name="任意多边形: 形状 81"/>
              <p:cNvSpPr/>
              <p:nvPr/>
            </p:nvSpPr>
            <p:spPr>
              <a:xfrm rot="5400000">
                <a:off x="2309413" y="3476935"/>
                <a:ext cx="2895268" cy="2544366"/>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63" name="任意多边形: 形状 62"/>
            <p:cNvSpPr/>
            <p:nvPr/>
          </p:nvSpPr>
          <p:spPr>
            <a:xfrm rot="5400000">
              <a:off x="2709" y="8430"/>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65" name="任意多边形: 形状 64"/>
            <p:cNvSpPr/>
            <p:nvPr/>
          </p:nvSpPr>
          <p:spPr>
            <a:xfrm rot="5400000">
              <a:off x="6810" y="1905"/>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17388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64" name="任意多边形: 形状 63"/>
            <p:cNvSpPr/>
            <p:nvPr/>
          </p:nvSpPr>
          <p:spPr>
            <a:xfrm rot="5400000">
              <a:off x="6933" y="2013"/>
              <a:ext cx="910" cy="80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a:solidFill>
                <a:schemeClr val="bg1"/>
              </a:solid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85" name="矩形 84"/>
          <p:cNvSpPr/>
          <p:nvPr/>
        </p:nvSpPr>
        <p:spPr>
          <a:xfrm>
            <a:off x="12070080" y="0"/>
            <a:ext cx="121920" cy="6858000"/>
          </a:xfrm>
          <a:prstGeom prst="rect">
            <a:avLst/>
          </a:prstGeom>
          <a:solidFill>
            <a:srgbClr val="173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16" name="组合 15"/>
          <p:cNvGrpSpPr/>
          <p:nvPr/>
        </p:nvGrpSpPr>
        <p:grpSpPr>
          <a:xfrm>
            <a:off x="1398905" y="1264285"/>
            <a:ext cx="4199890" cy="4779010"/>
            <a:chOff x="2203" y="1991"/>
            <a:chExt cx="6614" cy="7526"/>
          </a:xfrm>
        </p:grpSpPr>
        <p:sp>
          <p:nvSpPr>
            <p:cNvPr id="61" name="任意多边形: 形状 60"/>
            <p:cNvSpPr/>
            <p:nvPr/>
          </p:nvSpPr>
          <p:spPr>
            <a:xfrm rot="5400000">
              <a:off x="1747" y="2447"/>
              <a:ext cx="7527" cy="6614"/>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7D03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60" name="任意多边形: 形状 59"/>
            <p:cNvSpPr/>
            <p:nvPr/>
          </p:nvSpPr>
          <p:spPr>
            <a:xfrm rot="5400000">
              <a:off x="1993" y="2663"/>
              <a:ext cx="7034" cy="6182"/>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15" name="任意多边形: 形状 59"/>
            <p:cNvSpPr/>
            <p:nvPr/>
          </p:nvSpPr>
          <p:spPr>
            <a:xfrm rot="5400000">
              <a:off x="2204" y="2849"/>
              <a:ext cx="6611" cy="5811"/>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2" name="文本框 1">
            <a:extLst>
              <a:ext uri="{FF2B5EF4-FFF2-40B4-BE49-F238E27FC236}">
                <a16:creationId xmlns:a16="http://schemas.microsoft.com/office/drawing/2014/main" id="{07D314C9-1A4D-EF41-800D-B2D5D0217131}"/>
              </a:ext>
            </a:extLst>
          </p:cNvPr>
          <p:cNvSpPr txBox="1"/>
          <p:nvPr/>
        </p:nvSpPr>
        <p:spPr>
          <a:xfrm>
            <a:off x="7944451" y="4749165"/>
            <a:ext cx="2400016" cy="369332"/>
          </a:xfrm>
          <a:prstGeom prst="rect">
            <a:avLst/>
          </a:prstGeom>
          <a:noFill/>
        </p:spPr>
        <p:txBody>
          <a:bodyPr wrap="none" rtlCol="0">
            <a:spAutoFit/>
          </a:bodyPr>
          <a:lstStyle/>
          <a:p>
            <a:r>
              <a:rPr kumimoji="1" lang="zh-CN" altLang="en-US" dirty="0"/>
              <a:t>宋启宁 雷艺湧 邓景元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000" fill="hold">
                                          <p:stCondLst>
                                            <p:cond delay="0"/>
                                          </p:stCondLst>
                                        </p:cTn>
                                        <p:tgtEl>
                                          <p:spTgt spid="16"/>
                                        </p:tgtEl>
                                        <p:attrNameLst>
                                          <p:attrName>style.visibility</p:attrName>
                                        </p:attrNameLst>
                                      </p:cBhvr>
                                      <p:to>
                                        <p:strVal val="visible"/>
                                      </p:to>
                                    </p:set>
                                    <p:animEffect transition="in" filter="wheel(1)">
                                      <p:cBhvr>
                                        <p:cTn id="12" dur="1000"/>
                                        <p:tgtEl>
                                          <p:spTgt spid="16"/>
                                        </p:tgtEl>
                                      </p:cBhvr>
                                    </p:animEffect>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1000"/>
                                        <p:tgtEl>
                                          <p:spTgt spid="69"/>
                                        </p:tgtEl>
                                      </p:cBhvr>
                                    </p:animEffect>
                                    <p:anim calcmode="lin" valueType="num">
                                      <p:cBhvr>
                                        <p:cTn id="17" dur="1000" fill="hold"/>
                                        <p:tgtEl>
                                          <p:spTgt spid="69"/>
                                        </p:tgtEl>
                                        <p:attrNameLst>
                                          <p:attrName>ppt_x</p:attrName>
                                        </p:attrNameLst>
                                      </p:cBhvr>
                                      <p:tavLst>
                                        <p:tav tm="0">
                                          <p:val>
                                            <p:strVal val="#ppt_x"/>
                                          </p:val>
                                        </p:tav>
                                        <p:tav tm="100000">
                                          <p:val>
                                            <p:strVal val="#ppt_x"/>
                                          </p:val>
                                        </p:tav>
                                      </p:tavLst>
                                    </p:anim>
                                    <p:anim calcmode="lin" valueType="num">
                                      <p:cBhvr>
                                        <p:cTn id="18" dur="1000" fill="hold"/>
                                        <p:tgtEl>
                                          <p:spTgt spid="69"/>
                                        </p:tgtEl>
                                        <p:attrNameLst>
                                          <p:attrName>ppt_y</p:attrName>
                                        </p:attrNameLst>
                                      </p:cBhvr>
                                      <p:tavLst>
                                        <p:tav tm="0">
                                          <p:val>
                                            <p:strVal val="#ppt_y+.1"/>
                                          </p:val>
                                        </p:tav>
                                        <p:tav tm="100000">
                                          <p:val>
                                            <p:strVal val="#ppt_y"/>
                                          </p:val>
                                        </p:tav>
                                      </p:tavLst>
                                    </p:anim>
                                  </p:childTnLst>
                                </p:cTn>
                              </p:par>
                              <p:par>
                                <p:cTn id="19" presetID="22" presetClass="entr" presetSubtype="4"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wipe(down)">
                                      <p:cBhvr>
                                        <p:cTn id="21" dur="500"/>
                                        <p:tgtEl>
                                          <p:spTgt spid="6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ctrTitle"/>
          </p:nvPr>
        </p:nvSpPr>
        <p:spPr/>
        <p:txBody>
          <a:bodyPr/>
          <a:lstStyle/>
          <a:p>
            <a:endParaRPr lang="zh-CN" altLang="en-US"/>
          </a:p>
        </p:txBody>
      </p:sp>
      <p:sp>
        <p:nvSpPr>
          <p:cNvPr id="23" name="副标题 22"/>
          <p:cNvSpPr>
            <a:spLocks noGrp="1"/>
          </p:cNvSpPr>
          <p:nvPr>
            <p:ph type="subTitle" idx="1"/>
          </p:nvPr>
        </p:nvSpPr>
        <p:spPr/>
        <p:txBody>
          <a:bodyPr/>
          <a:lstStyle/>
          <a:p>
            <a:endParaRPr lang="zh-CN" altLang="en-US"/>
          </a:p>
        </p:txBody>
      </p:sp>
      <p:pic>
        <p:nvPicPr>
          <p:cNvPr id="91" name="图片 90" descr="图片包含 建筑, 游戏机&#10;&#10;描述已自动生成"/>
          <p:cNvPicPr>
            <a:picLocks noChangeAspect="1"/>
          </p:cNvPicPr>
          <p:nvPr/>
        </p:nvPicPr>
        <p:blipFill rotWithShape="1">
          <a:blip r:embed="rId4">
            <a:extLst>
              <a:ext uri="{28A0092B-C50C-407E-A947-70E740481C1C}">
                <a14:useLocalDpi xmlns:a14="http://schemas.microsoft.com/office/drawing/2010/main" val="0"/>
              </a:ext>
            </a:extLst>
          </a:blip>
          <a:srcRect r="16667"/>
          <a:stretch>
            <a:fillRect/>
          </a:stretch>
        </p:blipFill>
        <p:spPr>
          <a:xfrm flipH="1">
            <a:off x="0" y="0"/>
            <a:ext cx="12192000" cy="6858000"/>
          </a:xfrm>
          <a:prstGeom prst="rect">
            <a:avLst/>
          </a:prstGeom>
        </p:spPr>
      </p:pic>
      <p:sp>
        <p:nvSpPr>
          <p:cNvPr id="24" name="文本框 23"/>
          <p:cNvSpPr txBox="1"/>
          <p:nvPr>
            <p:custDataLst>
              <p:tags r:id="rId1"/>
            </p:custDataLst>
          </p:nvPr>
        </p:nvSpPr>
        <p:spPr>
          <a:xfrm>
            <a:off x="5882005" y="2945130"/>
            <a:ext cx="7551420" cy="1445260"/>
          </a:xfrm>
          <a:prstGeom prst="rect">
            <a:avLst/>
          </a:prstGeom>
          <a:noFill/>
        </p:spPr>
        <p:txBody>
          <a:bodyPr wrap="square" rtlCol="0">
            <a:spAutoFit/>
          </a:bodyPr>
          <a:lstStyle/>
          <a:p>
            <a:pPr lvl="0" algn="l">
              <a:buClrTx/>
              <a:buSzTx/>
              <a:buFontTx/>
            </a:pPr>
            <a:r>
              <a:rPr lang="zh-CN" altLang="en-US" sz="8800">
                <a:solidFill>
                  <a:srgbClr val="173885"/>
                </a:solidFill>
                <a:uFillTx/>
                <a:latin typeface="思源宋体 CN Heavy" panose="02020900000000000000" pitchFamily="18" charset="-122"/>
                <a:ea typeface="思源宋体 CN Heavy" panose="02020900000000000000" pitchFamily="18" charset="-122"/>
                <a:sym typeface="+mn-ea"/>
              </a:rPr>
              <a:t>发展脉络</a:t>
            </a:r>
          </a:p>
        </p:txBody>
      </p:sp>
      <p:sp>
        <p:nvSpPr>
          <p:cNvPr id="26" name="文本框 25"/>
          <p:cNvSpPr txBox="1"/>
          <p:nvPr>
            <p:custDataLst>
              <p:tags r:id="rId2"/>
            </p:custDataLst>
          </p:nvPr>
        </p:nvSpPr>
        <p:spPr>
          <a:xfrm>
            <a:off x="5897880" y="1746885"/>
            <a:ext cx="4676140" cy="1014730"/>
          </a:xfrm>
          <a:prstGeom prst="rect">
            <a:avLst/>
          </a:prstGeom>
          <a:noFill/>
        </p:spPr>
        <p:txBody>
          <a:bodyPr wrap="square" rtlCol="0">
            <a:spAutoFit/>
          </a:bodyPr>
          <a:lstStyle/>
          <a:p>
            <a:pPr lvl="0" algn="l">
              <a:buClrTx/>
              <a:buSzTx/>
              <a:buFontTx/>
            </a:pPr>
            <a:r>
              <a:rPr lang="en-US" altLang="zh-CN" sz="6000" b="1">
                <a:solidFill>
                  <a:srgbClr val="7D0304"/>
                </a:solidFill>
                <a:latin typeface="思源黑体 Heavy" panose="020B0A00000000000000" charset="-122"/>
                <a:ea typeface="思源黑体 Heavy" panose="020B0A00000000000000" charset="-122"/>
                <a:sym typeface="+mn-ea"/>
              </a:rPr>
              <a:t>Part 02</a:t>
            </a:r>
          </a:p>
        </p:txBody>
      </p:sp>
      <p:grpSp>
        <p:nvGrpSpPr>
          <p:cNvPr id="42" name="组合 41"/>
          <p:cNvGrpSpPr/>
          <p:nvPr/>
        </p:nvGrpSpPr>
        <p:grpSpPr>
          <a:xfrm>
            <a:off x="0" y="0"/>
            <a:ext cx="5013960" cy="6858000"/>
            <a:chOff x="0" y="0"/>
            <a:chExt cx="7896" cy="10800"/>
          </a:xfrm>
        </p:grpSpPr>
        <p:sp>
          <p:nvSpPr>
            <p:cNvPr id="43" name="矩形 42"/>
            <p:cNvSpPr/>
            <p:nvPr/>
          </p:nvSpPr>
          <p:spPr>
            <a:xfrm>
              <a:off x="0" y="0"/>
              <a:ext cx="7455"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4" name="矩形 43"/>
            <p:cNvSpPr/>
            <p:nvPr/>
          </p:nvSpPr>
          <p:spPr>
            <a:xfrm>
              <a:off x="0" y="0"/>
              <a:ext cx="6781"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5" name="矩形 44"/>
            <p:cNvSpPr/>
            <p:nvPr/>
          </p:nvSpPr>
          <p:spPr>
            <a:xfrm>
              <a:off x="0" y="0"/>
              <a:ext cx="6343"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6" name="矩形 45"/>
            <p:cNvSpPr/>
            <p:nvPr/>
          </p:nvSpPr>
          <p:spPr>
            <a:xfrm>
              <a:off x="0" y="0"/>
              <a:ext cx="5515"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47" name="组合 46"/>
            <p:cNvGrpSpPr/>
            <p:nvPr/>
          </p:nvGrpSpPr>
          <p:grpSpPr>
            <a:xfrm>
              <a:off x="1235" y="2335"/>
              <a:ext cx="2055" cy="2338"/>
              <a:chOff x="1923202" y="2662354"/>
              <a:chExt cx="3667690" cy="4173520"/>
            </a:xfrm>
          </p:grpSpPr>
          <p:sp>
            <p:nvSpPr>
              <p:cNvPr id="48" name="任意多边形: 形状 82"/>
              <p:cNvSpPr/>
              <p:nvPr/>
            </p:nvSpPr>
            <p:spPr>
              <a:xfrm rot="5400000">
                <a:off x="1670287" y="2915269"/>
                <a:ext cx="4173520" cy="366769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9" name="任意多边形: 形状 81"/>
              <p:cNvSpPr/>
              <p:nvPr/>
            </p:nvSpPr>
            <p:spPr>
              <a:xfrm rot="5400000">
                <a:off x="2309413" y="3476935"/>
                <a:ext cx="2895268" cy="2544366"/>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50" name="任意多边形: 形状 62"/>
            <p:cNvSpPr/>
            <p:nvPr/>
          </p:nvSpPr>
          <p:spPr>
            <a:xfrm rot="5400000">
              <a:off x="2709" y="8430"/>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1" name="任意多边形: 形状 64"/>
            <p:cNvSpPr/>
            <p:nvPr/>
          </p:nvSpPr>
          <p:spPr>
            <a:xfrm rot="5400000">
              <a:off x="6810" y="1905"/>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17388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2" name="任意多边形: 形状 63"/>
            <p:cNvSpPr/>
            <p:nvPr/>
          </p:nvSpPr>
          <p:spPr>
            <a:xfrm rot="5400000">
              <a:off x="6933" y="2013"/>
              <a:ext cx="910" cy="80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a:solidFill>
                <a:schemeClr val="bg1"/>
              </a:solid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grpSp>
        <p:nvGrpSpPr>
          <p:cNvPr id="53" name="组合 52"/>
          <p:cNvGrpSpPr/>
          <p:nvPr/>
        </p:nvGrpSpPr>
        <p:grpSpPr>
          <a:xfrm>
            <a:off x="1398905" y="1264285"/>
            <a:ext cx="4199890" cy="4779010"/>
            <a:chOff x="2203" y="1991"/>
            <a:chExt cx="6614" cy="7526"/>
          </a:xfrm>
        </p:grpSpPr>
        <p:sp>
          <p:nvSpPr>
            <p:cNvPr id="54" name="任意多边形: 形状 60"/>
            <p:cNvSpPr/>
            <p:nvPr/>
          </p:nvSpPr>
          <p:spPr>
            <a:xfrm rot="5400000">
              <a:off x="1747" y="2447"/>
              <a:ext cx="7527" cy="6614"/>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7D03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5" name="任意多边形: 形状 59"/>
            <p:cNvSpPr/>
            <p:nvPr/>
          </p:nvSpPr>
          <p:spPr>
            <a:xfrm rot="5400000">
              <a:off x="1993" y="2663"/>
              <a:ext cx="7034" cy="6182"/>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6" name="任意多边形: 形状 59"/>
            <p:cNvSpPr/>
            <p:nvPr/>
          </p:nvSpPr>
          <p:spPr>
            <a:xfrm rot="5400000">
              <a:off x="2204" y="2849"/>
              <a:ext cx="6611" cy="5811"/>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1" presetClass="entr" presetSubtype="1" fill="hold" nodeType="afterEffect">
                                  <p:stCondLst>
                                    <p:cond delay="0"/>
                                  </p:stCondLst>
                                  <p:childTnLst>
                                    <p:set>
                                      <p:cBhvr>
                                        <p:cTn id="21" dur="1000" fill="hold">
                                          <p:stCondLst>
                                            <p:cond delay="0"/>
                                          </p:stCondLst>
                                        </p:cTn>
                                        <p:tgtEl>
                                          <p:spTgt spid="53"/>
                                        </p:tgtEl>
                                        <p:attrNameLst>
                                          <p:attrName>style.visibility</p:attrName>
                                        </p:attrNameLst>
                                      </p:cBhvr>
                                      <p:to>
                                        <p:strVal val="visible"/>
                                      </p:to>
                                    </p:set>
                                    <p:animEffect transition="in" filter="wheel(1)">
                                      <p:cBhvr>
                                        <p:cTn id="22"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64895" y="1675130"/>
            <a:ext cx="4868545" cy="7984776"/>
            <a:chOff x="1677" y="2638"/>
            <a:chExt cx="7667" cy="11258"/>
          </a:xfrm>
        </p:grpSpPr>
        <p:sp>
          <p:nvSpPr>
            <p:cNvPr id="49" name="矩形: 圆角 48"/>
            <p:cNvSpPr/>
            <p:nvPr>
              <p:custDataLst>
                <p:tags r:id="rId1"/>
              </p:custDataLst>
            </p:nvPr>
          </p:nvSpPr>
          <p:spPr>
            <a:xfrm>
              <a:off x="1677" y="3137"/>
              <a:ext cx="7667" cy="4233"/>
            </a:xfrm>
            <a:prstGeom prst="roundRect">
              <a:avLst>
                <a:gd name="adj" fmla="val 5124"/>
              </a:avLst>
            </a:prstGeom>
            <a:gradFill>
              <a:gsLst>
                <a:gs pos="0">
                  <a:schemeClr val="accent1">
                    <a:lumMod val="5000"/>
                    <a:lumOff val="95000"/>
                    <a:alpha val="0"/>
                  </a:schemeClr>
                </a:gs>
                <a:gs pos="100000">
                  <a:schemeClr val="accent1">
                    <a:lumMod val="20000"/>
                    <a:lumOff val="80000"/>
                    <a:alpha val="20000"/>
                  </a:schemeClr>
                </a:gs>
              </a:gsLst>
              <a:lin ang="0" scaled="0"/>
            </a:gradFill>
            <a:ln w="9525">
              <a:gradFill flip="none" rotWithShape="1">
                <a:gsLst>
                  <a:gs pos="0">
                    <a:schemeClr val="accent1">
                      <a:lumMod val="20000"/>
                      <a:lumOff val="80000"/>
                    </a:schemeClr>
                  </a:gs>
                  <a:gs pos="100000">
                    <a:schemeClr val="accent1">
                      <a:lumMod val="60000"/>
                      <a:lumOff val="40000"/>
                    </a:schemeClr>
                  </a:gs>
                </a:gsLst>
                <a:lin ang="10800000" scaled="1"/>
                <a:tileRect/>
              </a:gradFill>
              <a:round/>
            </a:ln>
          </p:spPr>
          <p:txBody>
            <a:bodyPr vert="horz" wrap="square" lIns="91440" tIns="45720" rIns="91440" bIns="45720" numCol="1" anchor="t" anchorCtr="0" compatLnSpc="1"/>
            <a:lstStyle/>
            <a:p>
              <a:endParaRPr lang="zh-CN" altLang="en-US">
                <a:solidFill>
                  <a:schemeClr val="tx1"/>
                </a:solidFill>
              </a:endParaRPr>
            </a:p>
          </p:txBody>
        </p:sp>
        <p:sp>
          <p:nvSpPr>
            <p:cNvPr id="8" name="矩形 7"/>
            <p:cNvSpPr/>
            <p:nvPr/>
          </p:nvSpPr>
          <p:spPr>
            <a:xfrm>
              <a:off x="2118" y="2638"/>
              <a:ext cx="7225" cy="11258"/>
            </a:xfrm>
            <a:prstGeom prst="rect">
              <a:avLst/>
            </a:prstGeom>
          </p:spPr>
          <p:txBody>
            <a:bodyPr wrap="square">
              <a:noAutofit/>
            </a:bodyPr>
            <a:lstStyle/>
            <a:p>
              <a:pPr>
                <a:lnSpc>
                  <a:spcPct val="150000"/>
                </a:lnSpc>
                <a:spcBef>
                  <a:spcPts val="300"/>
                </a:spcBef>
                <a:spcAft>
                  <a:spcPts val="300"/>
                </a:spcAft>
              </a:pPr>
              <a:endParaRPr lang="zh-CN" altLang="en-US" sz="1600">
                <a:latin typeface="阿里巴巴普惠体" panose="00020600040101010101" charset="-122"/>
                <a:ea typeface="阿里巴巴普惠体" panose="00020600040101010101" charset="-122"/>
                <a:cs typeface="+mn-ea"/>
                <a:sym typeface="+mn-lt"/>
              </a:endParaRPr>
            </a:p>
            <a:p>
              <a:pPr>
                <a:lnSpc>
                  <a:spcPct val="150000"/>
                </a:lnSpc>
                <a:spcBef>
                  <a:spcPts val="300"/>
                </a:spcBef>
                <a:spcAft>
                  <a:spcPts val="300"/>
                </a:spcAft>
              </a:pPr>
              <a:r>
                <a:rPr lang="zh-CN" altLang="en-US" sz="2000" b="1">
                  <a:latin typeface="阿里巴巴普惠体" panose="00020600040101010101" charset="-122"/>
                  <a:ea typeface="阿里巴巴普惠体" panose="00020600040101010101" charset="-122"/>
                  <a:cs typeface="+mn-ea"/>
                  <a:sym typeface="+mn-lt"/>
                </a:rPr>
                <a:t>深度学习在医学影像诊断中的发展脉络</a:t>
              </a:r>
              <a:endParaRPr lang="zh-CN" altLang="en-US" sz="2000">
                <a:latin typeface="阿里巴巴普惠体" panose="00020600040101010101" charset="-122"/>
                <a:ea typeface="阿里巴巴普惠体" panose="00020600040101010101" charset="-122"/>
                <a:cs typeface="+mn-ea"/>
                <a:sym typeface="+mn-lt"/>
              </a:endParaRPr>
            </a:p>
            <a:p>
              <a:pPr>
                <a:lnSpc>
                  <a:spcPct val="150000"/>
                </a:lnSpc>
                <a:spcBef>
                  <a:spcPts val="300"/>
                </a:spcBef>
                <a:spcAft>
                  <a:spcPts val="300"/>
                </a:spcAft>
              </a:pPr>
              <a:r>
                <a:rPr lang="zh-CN" altLang="en-US" b="1">
                  <a:latin typeface="阿里巴巴普惠体" panose="00020600040101010101" charset="-122"/>
                  <a:ea typeface="阿里巴巴普惠体" panose="00020600040101010101" charset="-122"/>
                  <a:cs typeface="+mn-ea"/>
                  <a:sym typeface="+mn-lt"/>
                </a:rPr>
                <a:t>初步应用与技术起源</a:t>
              </a:r>
            </a:p>
            <a:p>
              <a:pPr>
                <a:lnSpc>
                  <a:spcPct val="150000"/>
                </a:lnSpc>
                <a:spcBef>
                  <a:spcPts val="300"/>
                </a:spcBef>
                <a:spcAft>
                  <a:spcPts val="300"/>
                </a:spcAft>
              </a:pPr>
              <a:r>
                <a:rPr lang="zh-CN" altLang="en-US" sz="1600">
                  <a:latin typeface="阿里巴巴普惠体" panose="00020600040101010101" charset="-122"/>
                  <a:ea typeface="阿里巴巴普惠体" panose="00020600040101010101" charset="-122"/>
                  <a:cs typeface="+mn-ea"/>
                  <a:sym typeface="+mn-lt"/>
                </a:rPr>
                <a:t>深度学习在医学影像分析中的应用始于21世纪初。这一时期，研究者们开始尝试利用初步的神经网络对医学影像进行基本的识别与分类。初期的应用主要集中在简单结构的图像上，如皮肤病变识别或病理切片分析。</a:t>
              </a:r>
            </a:p>
          </p:txBody>
        </p:sp>
      </p:grpSp>
      <p:sp>
        <p:nvSpPr>
          <p:cNvPr id="4" name="文本框 3"/>
          <p:cNvSpPr txBox="1"/>
          <p:nvPr/>
        </p:nvSpPr>
        <p:spPr>
          <a:xfrm>
            <a:off x="1064893" y="253365"/>
            <a:ext cx="3844927" cy="583565"/>
          </a:xfrm>
          <a:prstGeom prst="rect">
            <a:avLst/>
          </a:prstGeom>
          <a:noFill/>
        </p:spPr>
        <p:txBody>
          <a:bodyPr wrap="square" rtlCol="0">
            <a:spAutoFit/>
          </a:bodyPr>
          <a:lstStyle/>
          <a:p>
            <a:pPr algn="l"/>
            <a:r>
              <a:rPr lang="zh-CN" altLang="en-US" sz="3200" b="1">
                <a:solidFill>
                  <a:srgbClr val="173885"/>
                </a:solidFill>
                <a:latin typeface="+mj-lt"/>
                <a:ea typeface="+mj-lt"/>
                <a:cs typeface="+mj-lt"/>
              </a:rPr>
              <a:t>发展脉络</a:t>
            </a:r>
          </a:p>
        </p:txBody>
      </p:sp>
      <p:sp>
        <p:nvSpPr>
          <p:cNvPr id="13" name="任意多边形: 形状 59"/>
          <p:cNvSpPr/>
          <p:nvPr/>
        </p:nvSpPr>
        <p:spPr>
          <a:xfrm>
            <a:off x="6548606" y="1466467"/>
            <a:ext cx="4466660" cy="3925302"/>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7895" y="316865"/>
            <a:ext cx="3844925" cy="5378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发展脉络</a:t>
            </a:r>
          </a:p>
        </p:txBody>
      </p:sp>
      <p:grpSp>
        <p:nvGrpSpPr>
          <p:cNvPr id="16" name="组合 15"/>
          <p:cNvGrpSpPr/>
          <p:nvPr/>
        </p:nvGrpSpPr>
        <p:grpSpPr>
          <a:xfrm>
            <a:off x="649605" y="981075"/>
            <a:ext cx="10501630" cy="4401185"/>
            <a:chOff x="1023" y="1545"/>
            <a:chExt cx="16538" cy="6931"/>
          </a:xfrm>
        </p:grpSpPr>
        <p:sp>
          <p:nvSpPr>
            <p:cNvPr id="4" name="任意多边形 3"/>
            <p:cNvSpPr/>
            <p:nvPr>
              <p:custDataLst>
                <p:tags r:id="rId1"/>
              </p:custDataLst>
            </p:nvPr>
          </p:nvSpPr>
          <p:spPr>
            <a:xfrm>
              <a:off x="1023" y="5455"/>
              <a:ext cx="16538" cy="2858"/>
            </a:xfrm>
            <a:custGeom>
              <a:avLst/>
              <a:gdLst>
                <a:gd name="connsiteX0" fmla="*/ 16538 w 16538"/>
                <a:gd name="connsiteY0" fmla="*/ 0 h 2858"/>
                <a:gd name="connsiteX1" fmla="*/ 16500 w 16538"/>
                <a:gd name="connsiteY1" fmla="*/ 33 h 2858"/>
                <a:gd name="connsiteX2" fmla="*/ 8269 w 16538"/>
                <a:gd name="connsiteY2" fmla="*/ 2858 h 2858"/>
                <a:gd name="connsiteX3" fmla="*/ 39 w 16538"/>
                <a:gd name="connsiteY3" fmla="*/ 33 h 2858"/>
                <a:gd name="connsiteX4" fmla="*/ 0 w 16538"/>
                <a:gd name="connsiteY4" fmla="*/ 0 h 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38" h="2858">
                  <a:moveTo>
                    <a:pt x="16538" y="0"/>
                  </a:moveTo>
                  <a:lnTo>
                    <a:pt x="16500" y="33"/>
                  </a:lnTo>
                  <a:cubicBezTo>
                    <a:pt x="14393" y="1778"/>
                    <a:pt x="11483" y="2858"/>
                    <a:pt x="8269" y="2858"/>
                  </a:cubicBezTo>
                  <a:cubicBezTo>
                    <a:pt x="5055" y="2858"/>
                    <a:pt x="2145" y="1778"/>
                    <a:pt x="39" y="33"/>
                  </a:cubicBezTo>
                  <a:lnTo>
                    <a:pt x="0" y="0"/>
                  </a:lnTo>
                </a:path>
              </a:pathLst>
            </a:custGeom>
            <a:ln w="123825">
              <a:gradFill>
                <a:gsLst>
                  <a:gs pos="0">
                    <a:schemeClr val="accent1">
                      <a:lumMod val="5000"/>
                      <a:lumOff val="95000"/>
                      <a:alpha val="0"/>
                    </a:schemeClr>
                  </a:gs>
                  <a:gs pos="67000">
                    <a:schemeClr val="accent1"/>
                  </a:gs>
                </a:gsLst>
                <a:lin ang="0" scaled="1"/>
              </a:gradFill>
              <a:headEnd type="triangle"/>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sym typeface="+mn-ea"/>
              </a:endParaRPr>
            </a:p>
          </p:txBody>
        </p:sp>
        <p:sp>
          <p:nvSpPr>
            <p:cNvPr id="6" name="圆角矩形 5"/>
            <p:cNvSpPr/>
            <p:nvPr>
              <p:custDataLst>
                <p:tags r:id="rId2"/>
              </p:custDataLst>
            </p:nvPr>
          </p:nvSpPr>
          <p:spPr>
            <a:xfrm>
              <a:off x="2926" y="6081"/>
              <a:ext cx="3378" cy="659"/>
            </a:xfrm>
            <a:prstGeom prst="roundRect">
              <a:avLst>
                <a:gd name="adj" fmla="val 50000"/>
              </a:avLst>
            </a:prstGeom>
            <a:gradFill>
              <a:gsLst>
                <a:gs pos="48000">
                  <a:schemeClr val="accent1"/>
                </a:gs>
                <a:gs pos="0">
                  <a:schemeClr val="accent1">
                    <a:lumMod val="60000"/>
                    <a:lumOff val="40000"/>
                  </a:schemeClr>
                </a:gs>
                <a:gs pos="81000">
                  <a:schemeClr val="accent1"/>
                </a:gs>
                <a:gs pos="100000">
                  <a:schemeClr val="accent1"/>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ct val="0"/>
                </a:spcBef>
                <a:spcAft>
                  <a:spcPct val="0"/>
                </a:spcAft>
                <a:buClrTx/>
                <a:buSzTx/>
                <a:buFontTx/>
              </a:pPr>
              <a:r>
                <a:rPr lang="zh-CN" altLang="en-US" sz="2000" b="1" dirty="0">
                  <a:solidFill>
                    <a:schemeClr val="bg1"/>
                  </a:solidFill>
                  <a:latin typeface="+mn-ea"/>
                  <a:cs typeface="+mn-ea"/>
                  <a:sym typeface="+mn-ea"/>
                </a:rPr>
                <a:t>20</a:t>
              </a:r>
              <a:r>
                <a:rPr lang="en-US" altLang="zh-CN" sz="2000" b="1" dirty="0">
                  <a:solidFill>
                    <a:schemeClr val="bg1"/>
                  </a:solidFill>
                  <a:latin typeface="+mn-ea"/>
                  <a:cs typeface="+mn-ea"/>
                  <a:sym typeface="+mn-ea"/>
                </a:rPr>
                <a:t>05</a:t>
              </a:r>
              <a:r>
                <a:rPr lang="zh-CN" altLang="en-US" sz="2000" b="1" dirty="0">
                  <a:solidFill>
                    <a:schemeClr val="bg1"/>
                  </a:solidFill>
                  <a:latin typeface="+mn-ea"/>
                  <a:cs typeface="+mn-ea"/>
                  <a:sym typeface="+mn-ea"/>
                </a:rPr>
                <a:t>年</a:t>
              </a:r>
            </a:p>
          </p:txBody>
        </p:sp>
        <p:sp>
          <p:nvSpPr>
            <p:cNvPr id="9" name="椭圆 8"/>
            <p:cNvSpPr>
              <a:spLocks noChangeAspect="1"/>
            </p:cNvSpPr>
            <p:nvPr>
              <p:custDataLst>
                <p:tags r:id="rId3"/>
              </p:custDataLst>
            </p:nvPr>
          </p:nvSpPr>
          <p:spPr>
            <a:xfrm>
              <a:off x="4790" y="7413"/>
              <a:ext cx="329" cy="329"/>
            </a:xfrm>
            <a:prstGeom prst="ellipse">
              <a:avLst/>
            </a:prstGeom>
            <a:gradFill>
              <a:gsLst>
                <a:gs pos="54000">
                  <a:schemeClr val="accent1"/>
                </a:gs>
                <a:gs pos="0">
                  <a:schemeClr val="accent1">
                    <a:lumMod val="60000"/>
                    <a:lumOff val="40000"/>
                  </a:schemeClr>
                </a:gs>
              </a:gsLst>
              <a:lin ang="5400000" scaled="0"/>
            </a:gradFill>
            <a:ln w="19050">
              <a:gradFill>
                <a:gsLst>
                  <a:gs pos="37000">
                    <a:srgbClr val="FFFFFF"/>
                  </a:gs>
                  <a:gs pos="0">
                    <a:schemeClr val="accent1">
                      <a:lumMod val="20000"/>
                      <a:lumOff val="80000"/>
                    </a:schemeClr>
                  </a:gs>
                  <a:gs pos="100000">
                    <a:srgbClr val="FFFFFF"/>
                  </a:gs>
                  <a:gs pos="71000">
                    <a:schemeClr val="accent1">
                      <a:lumMod val="20000"/>
                      <a:lumOff val="80000"/>
                    </a:schemeClr>
                  </a:gs>
                </a:gsLst>
                <a:lin ang="16200000" scaled="0"/>
              </a:gradFill>
            </a:ln>
            <a:effectLst>
              <a:outerShdw blurRad="342900" sx="106000" sy="106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a:sym typeface="+mn-ea"/>
              </a:endParaRPr>
            </a:p>
          </p:txBody>
        </p:sp>
        <p:sp>
          <p:nvSpPr>
            <p:cNvPr id="12" name="圆角矩形 11"/>
            <p:cNvSpPr/>
            <p:nvPr>
              <p:custDataLst>
                <p:tags r:id="rId4"/>
              </p:custDataLst>
            </p:nvPr>
          </p:nvSpPr>
          <p:spPr>
            <a:xfrm>
              <a:off x="7640" y="6815"/>
              <a:ext cx="2892" cy="659"/>
            </a:xfrm>
            <a:prstGeom prst="roundRect">
              <a:avLst>
                <a:gd name="adj" fmla="val 50000"/>
              </a:avLst>
            </a:prstGeom>
            <a:gradFill>
              <a:gsLst>
                <a:gs pos="48000">
                  <a:schemeClr val="accent4"/>
                </a:gs>
                <a:gs pos="0">
                  <a:schemeClr val="accent4">
                    <a:lumMod val="60000"/>
                    <a:lumOff val="40000"/>
                  </a:schemeClr>
                </a:gs>
                <a:gs pos="81000">
                  <a:schemeClr val="accent4"/>
                </a:gs>
                <a:gs pos="100000">
                  <a:schemeClr val="accent4">
                    <a:lumMod val="60000"/>
                    <a:lumOff val="4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ct val="0"/>
                </a:spcBef>
                <a:spcAft>
                  <a:spcPct val="0"/>
                </a:spcAft>
                <a:buClrTx/>
                <a:buSzTx/>
                <a:buFontTx/>
              </a:pPr>
              <a:r>
                <a:rPr lang="zh-CN" altLang="en-US" sz="2000" b="1" dirty="0">
                  <a:solidFill>
                    <a:schemeClr val="bg1"/>
                  </a:solidFill>
                  <a:latin typeface="+mn-ea"/>
                  <a:cs typeface="+mn-ea"/>
                  <a:sym typeface="+mn-ea"/>
                </a:rPr>
                <a:t>20</a:t>
              </a:r>
              <a:r>
                <a:rPr lang="en-US" altLang="zh-CN" sz="2000" b="1" dirty="0">
                  <a:solidFill>
                    <a:schemeClr val="bg1"/>
                  </a:solidFill>
                  <a:latin typeface="+mn-ea"/>
                  <a:cs typeface="+mn-ea"/>
                  <a:sym typeface="+mn-ea"/>
                </a:rPr>
                <a:t>10</a:t>
              </a:r>
              <a:r>
                <a:rPr lang="zh-CN" altLang="en-US" sz="2000" b="1" dirty="0">
                  <a:solidFill>
                    <a:schemeClr val="bg1"/>
                  </a:solidFill>
                  <a:latin typeface="+mn-ea"/>
                  <a:cs typeface="+mn-ea"/>
                  <a:sym typeface="+mn-ea"/>
                </a:rPr>
                <a:t>年</a:t>
              </a:r>
            </a:p>
          </p:txBody>
        </p:sp>
        <p:sp>
          <p:nvSpPr>
            <p:cNvPr id="13" name="椭圆 12"/>
            <p:cNvSpPr>
              <a:spLocks noChangeAspect="1"/>
            </p:cNvSpPr>
            <p:nvPr>
              <p:custDataLst>
                <p:tags r:id="rId5"/>
              </p:custDataLst>
            </p:nvPr>
          </p:nvSpPr>
          <p:spPr>
            <a:xfrm>
              <a:off x="9157" y="8147"/>
              <a:ext cx="329" cy="329"/>
            </a:xfrm>
            <a:prstGeom prst="ellipse">
              <a:avLst/>
            </a:prstGeom>
            <a:gradFill>
              <a:gsLst>
                <a:gs pos="54000">
                  <a:schemeClr val="accent4"/>
                </a:gs>
                <a:gs pos="0">
                  <a:schemeClr val="accent4">
                    <a:lumMod val="20000"/>
                    <a:lumOff val="80000"/>
                  </a:schemeClr>
                </a:gs>
                <a:gs pos="81000">
                  <a:schemeClr val="accent4"/>
                </a:gs>
                <a:gs pos="100000">
                  <a:schemeClr val="accent4">
                    <a:lumMod val="60000"/>
                    <a:lumOff val="40000"/>
                  </a:schemeClr>
                </a:gs>
              </a:gsLst>
              <a:lin ang="4800000" scaled="0"/>
            </a:gradFill>
            <a:ln w="19050">
              <a:gradFill>
                <a:gsLst>
                  <a:gs pos="37000">
                    <a:srgbClr val="FFFFFF"/>
                  </a:gs>
                  <a:gs pos="0">
                    <a:schemeClr val="accent4">
                      <a:lumMod val="20000"/>
                      <a:lumOff val="80000"/>
                    </a:schemeClr>
                  </a:gs>
                  <a:gs pos="100000">
                    <a:srgbClr val="FFFFFF"/>
                  </a:gs>
                  <a:gs pos="71000">
                    <a:schemeClr val="accent4">
                      <a:lumMod val="20000"/>
                      <a:lumOff val="80000"/>
                    </a:schemeClr>
                  </a:gs>
                </a:gsLst>
                <a:lin ang="16200000" scaled="0"/>
              </a:gradFill>
            </a:ln>
            <a:effectLst>
              <a:outerShdw blurRad="355600" algn="ctr" rotWithShape="0">
                <a:schemeClr val="accent4">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a:sym typeface="+mn-ea"/>
              </a:endParaRPr>
            </a:p>
          </p:txBody>
        </p:sp>
        <p:sp>
          <p:nvSpPr>
            <p:cNvPr id="14" name="圆角矩形 13"/>
            <p:cNvSpPr/>
            <p:nvPr>
              <p:custDataLst>
                <p:tags r:id="rId6"/>
              </p:custDataLst>
            </p:nvPr>
          </p:nvSpPr>
          <p:spPr>
            <a:xfrm>
              <a:off x="11885" y="6041"/>
              <a:ext cx="3554" cy="659"/>
            </a:xfrm>
            <a:prstGeom prst="roundRect">
              <a:avLst>
                <a:gd name="adj" fmla="val 50000"/>
              </a:avLst>
            </a:prstGeom>
            <a:gradFill>
              <a:gsLst>
                <a:gs pos="48000">
                  <a:schemeClr val="accent1"/>
                </a:gs>
                <a:gs pos="0">
                  <a:schemeClr val="accent1">
                    <a:lumMod val="60000"/>
                    <a:lumOff val="40000"/>
                  </a:schemeClr>
                </a:gs>
                <a:gs pos="81000">
                  <a:schemeClr val="accent1"/>
                </a:gs>
                <a:gs pos="100000">
                  <a:schemeClr val="accent1"/>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000" b="1" dirty="0">
                  <a:solidFill>
                    <a:schemeClr val="bg1"/>
                  </a:solidFill>
                  <a:latin typeface="+mn-ea"/>
                  <a:cs typeface="+mn-ea"/>
                  <a:sym typeface="+mn-ea"/>
                </a:rPr>
                <a:t>20</a:t>
              </a:r>
              <a:r>
                <a:rPr lang="en-US" altLang="zh-CN" sz="2000" b="1" dirty="0">
                  <a:solidFill>
                    <a:schemeClr val="bg1"/>
                  </a:solidFill>
                  <a:latin typeface="+mn-ea"/>
                  <a:cs typeface="+mn-ea"/>
                  <a:sym typeface="+mn-ea"/>
                </a:rPr>
                <a:t>1</a:t>
              </a:r>
              <a:r>
                <a:rPr lang="zh-CN" altLang="en-US" sz="2000" b="1" dirty="0">
                  <a:solidFill>
                    <a:schemeClr val="bg1"/>
                  </a:solidFill>
                  <a:latin typeface="+mn-ea"/>
                  <a:cs typeface="+mn-ea"/>
                  <a:sym typeface="+mn-ea"/>
                </a:rPr>
                <a:t>2年</a:t>
              </a:r>
            </a:p>
          </p:txBody>
        </p:sp>
        <p:sp>
          <p:nvSpPr>
            <p:cNvPr id="15" name="椭圆 14"/>
            <p:cNvSpPr>
              <a:spLocks noChangeAspect="1"/>
            </p:cNvSpPr>
            <p:nvPr>
              <p:custDataLst>
                <p:tags r:id="rId7"/>
              </p:custDataLst>
            </p:nvPr>
          </p:nvSpPr>
          <p:spPr>
            <a:xfrm>
              <a:off x="13624" y="7373"/>
              <a:ext cx="329" cy="329"/>
            </a:xfrm>
            <a:prstGeom prst="ellipse">
              <a:avLst/>
            </a:prstGeom>
            <a:gradFill>
              <a:gsLst>
                <a:gs pos="54000">
                  <a:schemeClr val="accent1"/>
                </a:gs>
                <a:gs pos="0">
                  <a:schemeClr val="accent1">
                    <a:lumMod val="60000"/>
                    <a:lumOff val="40000"/>
                  </a:schemeClr>
                </a:gs>
              </a:gsLst>
              <a:lin ang="5400000" scaled="0"/>
            </a:gradFill>
            <a:ln w="19050">
              <a:gradFill>
                <a:gsLst>
                  <a:gs pos="37000">
                    <a:srgbClr val="FFFFFF"/>
                  </a:gs>
                  <a:gs pos="0">
                    <a:schemeClr val="accent1">
                      <a:lumMod val="20000"/>
                      <a:lumOff val="80000"/>
                    </a:schemeClr>
                  </a:gs>
                  <a:gs pos="100000">
                    <a:srgbClr val="FFFFFF"/>
                  </a:gs>
                  <a:gs pos="71000">
                    <a:schemeClr val="accent1">
                      <a:lumMod val="20000"/>
                      <a:lumOff val="80000"/>
                    </a:schemeClr>
                  </a:gs>
                </a:gsLst>
                <a:lin ang="16200000" scaled="0"/>
              </a:gradFill>
            </a:ln>
            <a:effectLst>
              <a:outerShdw blurRad="342900" sx="106000" sy="106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a:sym typeface="+mn-ea"/>
              </a:endParaRPr>
            </a:p>
          </p:txBody>
        </p:sp>
        <p:sp>
          <p:nvSpPr>
            <p:cNvPr id="5" name="矩形 4"/>
            <p:cNvSpPr/>
            <p:nvPr>
              <p:custDataLst>
                <p:tags r:id="rId8"/>
              </p:custDataLst>
            </p:nvPr>
          </p:nvSpPr>
          <p:spPr>
            <a:xfrm>
              <a:off x="2395" y="3554"/>
              <a:ext cx="4529" cy="2007"/>
            </a:xfrm>
            <a:prstGeom prst="rect">
              <a:avLst/>
            </a:prstGeom>
            <a:noFill/>
          </p:spPr>
          <p:txBody>
            <a:bodyPr wrap="square" lIns="0" tIns="0" rIns="0" bIns="0" rtlCol="0" anchor="b" anchorCtr="0">
              <a:noAutofit/>
            </a:bodyPr>
            <a:lstStyle/>
            <a:p>
              <a:pPr algn="ctr">
                <a:lnSpc>
                  <a:spcPct val="120000"/>
                </a:lnSpc>
                <a:spcBef>
                  <a:spcPct val="0"/>
                </a:spcBef>
                <a:spcAft>
                  <a:spcPct val="0"/>
                </a:spcAft>
              </a:pPr>
              <a:r>
                <a:rPr lang="zh-CN" altLang="en-US" sz="1600" dirty="0">
                  <a:solidFill>
                    <a:schemeClr val="tx1">
                      <a:lumMod val="65000"/>
                      <a:lumOff val="35000"/>
                    </a:schemeClr>
                  </a:solidFill>
                  <a:latin typeface="+mn-ea"/>
                  <a:cs typeface="+mn-ea"/>
                </a:rPr>
                <a:t>引入更复杂的神经网络结构，如卷积神经网络（CNN），在多层次特征学习上取得了显著进步，提高了图像处理的准确性。</a:t>
              </a:r>
            </a:p>
          </p:txBody>
        </p:sp>
        <p:sp>
          <p:nvSpPr>
            <p:cNvPr id="7" name="矩形 6"/>
            <p:cNvSpPr/>
            <p:nvPr>
              <p:custDataLst>
                <p:tags r:id="rId9"/>
              </p:custDataLst>
            </p:nvPr>
          </p:nvSpPr>
          <p:spPr>
            <a:xfrm>
              <a:off x="7337" y="4034"/>
              <a:ext cx="3969" cy="2288"/>
            </a:xfrm>
            <a:prstGeom prst="rect">
              <a:avLst/>
            </a:prstGeom>
            <a:noFill/>
          </p:spPr>
          <p:txBody>
            <a:bodyPr wrap="square" lIns="0" tIns="0" rIns="0" bIns="0" rtlCol="0" anchor="b" anchorCtr="0">
              <a:noAutofit/>
            </a:bodyPr>
            <a:lstStyle/>
            <a:p>
              <a:pPr algn="ctr">
                <a:lnSpc>
                  <a:spcPct val="120000"/>
                </a:lnSpc>
                <a:spcBef>
                  <a:spcPct val="0"/>
                </a:spcBef>
                <a:spcAft>
                  <a:spcPct val="0"/>
                </a:spcAft>
              </a:pPr>
              <a:r>
                <a:rPr lang="zh-CN" altLang="en-US" sz="1600" dirty="0">
                  <a:solidFill>
                    <a:schemeClr val="tx1">
                      <a:lumMod val="65000"/>
                      <a:lumOff val="35000"/>
                    </a:schemeClr>
                  </a:solidFill>
                  <a:latin typeface="+mn-ea"/>
                  <a:cs typeface="+mn-ea"/>
                </a:rPr>
                <a:t>随着硬件发展，如GPU的普及，深度学习算法能处理的图像大小和复杂度显著提高，使得在更细粒度层面上的病理特征得以识别。</a:t>
              </a:r>
            </a:p>
          </p:txBody>
        </p:sp>
        <p:sp>
          <p:nvSpPr>
            <p:cNvPr id="10" name="矩形 9"/>
            <p:cNvSpPr/>
            <p:nvPr>
              <p:custDataLst>
                <p:tags r:id="rId10"/>
              </p:custDataLst>
            </p:nvPr>
          </p:nvSpPr>
          <p:spPr>
            <a:xfrm>
              <a:off x="11804" y="2949"/>
              <a:ext cx="4288" cy="2860"/>
            </a:xfrm>
            <a:prstGeom prst="rect">
              <a:avLst/>
            </a:prstGeom>
            <a:noFill/>
          </p:spPr>
          <p:txBody>
            <a:bodyPr wrap="square" lIns="0" tIns="0" rIns="0" bIns="0" rtlCol="0" anchor="b" anchorCtr="0">
              <a:noAutofit/>
            </a:bodyPr>
            <a:lstStyle/>
            <a:p>
              <a:pPr algn="ctr">
                <a:lnSpc>
                  <a:spcPct val="120000"/>
                </a:lnSpc>
                <a:spcBef>
                  <a:spcPct val="0"/>
                </a:spcBef>
                <a:spcAft>
                  <a:spcPct val="0"/>
                </a:spcAft>
              </a:pPr>
              <a:r>
                <a:rPr lang="zh-CN" altLang="en-US" sz="1600" dirty="0">
                  <a:solidFill>
                    <a:schemeClr val="tx1">
                      <a:lumMod val="65000"/>
                      <a:lumOff val="35000"/>
                    </a:schemeClr>
                  </a:solidFill>
                  <a:latin typeface="+mn-ea"/>
                  <a:cs typeface="+mn-ea"/>
                </a:rPr>
                <a:t>AlexNet在ImageNet比赛中取得突破性成功，证明了深度学习在图像识别方面的超强能力，促进了其在医学影像领域的研究和应用。</a:t>
              </a:r>
            </a:p>
          </p:txBody>
        </p:sp>
        <p:sp>
          <p:nvSpPr>
            <p:cNvPr id="11" name="矩形 10"/>
            <p:cNvSpPr/>
            <p:nvPr/>
          </p:nvSpPr>
          <p:spPr>
            <a:xfrm>
              <a:off x="7791" y="1545"/>
              <a:ext cx="3135" cy="871"/>
            </a:xfrm>
            <a:prstGeom prst="rect">
              <a:avLst/>
            </a:prstGeom>
          </p:spPr>
          <p:txBody>
            <a:bodyPr wrap="square">
              <a:spAutoFit/>
            </a:bodyPr>
            <a:lstStyle/>
            <a:p>
              <a:pPr algn="ctr">
                <a:lnSpc>
                  <a:spcPct val="150000"/>
                </a:lnSpc>
                <a:spcBef>
                  <a:spcPts val="300"/>
                </a:spcBef>
                <a:spcAft>
                  <a:spcPts val="300"/>
                </a:spcAft>
              </a:pPr>
              <a:r>
                <a:rPr lang="zh-CN" altLang="en-US" sz="2000" b="1" dirty="0">
                  <a:latin typeface="阿里巴巴普惠体" panose="00020600040101010101" charset="-122"/>
                  <a:ea typeface="阿里巴巴普惠体" panose="00020600040101010101" charset="-122"/>
                  <a:cs typeface="+mn-ea"/>
                  <a:sym typeface="+mn-lt"/>
                </a:rPr>
                <a:t>技术演进与突破</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7895" y="316865"/>
            <a:ext cx="3844925" cy="5378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发展脉络</a:t>
            </a:r>
          </a:p>
        </p:txBody>
      </p:sp>
      <p:grpSp>
        <p:nvGrpSpPr>
          <p:cNvPr id="5" name="组合 4"/>
          <p:cNvGrpSpPr/>
          <p:nvPr>
            <p:custDataLst>
              <p:tags r:id="rId1"/>
            </p:custDataLst>
          </p:nvPr>
        </p:nvGrpSpPr>
        <p:grpSpPr>
          <a:xfrm>
            <a:off x="1000125" y="1341549"/>
            <a:ext cx="10452735" cy="4541091"/>
            <a:chOff x="5514" y="2876"/>
            <a:chExt cx="9945" cy="5628"/>
          </a:xfrm>
        </p:grpSpPr>
        <p:sp>
          <p:nvSpPr>
            <p:cNvPr id="6" name="燕尾形箭头 5"/>
            <p:cNvSpPr/>
            <p:nvPr>
              <p:custDataLst>
                <p:tags r:id="rId2"/>
              </p:custDataLst>
            </p:nvPr>
          </p:nvSpPr>
          <p:spPr>
            <a:xfrm>
              <a:off x="5514" y="5146"/>
              <a:ext cx="2760" cy="1630"/>
            </a:xfrm>
            <a:prstGeom prst="notchedRightArrow">
              <a:avLst/>
            </a:prstGeom>
            <a:gradFill>
              <a:gsLst>
                <a:gs pos="16000">
                  <a:schemeClr val="accent1">
                    <a:lumMod val="60000"/>
                    <a:lumOff val="40000"/>
                  </a:schemeClr>
                </a:gs>
                <a:gs pos="100000">
                  <a:schemeClr val="accent1">
                    <a:alpha val="100000"/>
                  </a:schemeClr>
                </a:gs>
              </a:gsLst>
              <a:lin ang="2700000" scaled="0"/>
            </a:gradFill>
            <a:ln>
              <a:noFill/>
            </a:ln>
            <a:effectLst>
              <a:outerShdw blurRad="63500" dist="635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44145" tIns="71755" rIns="71755" bIns="361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latin typeface="+mn-ea"/>
                  <a:cs typeface="+mn-ea"/>
                  <a:sym typeface="+mn-ea"/>
                </a:rPr>
                <a:t>01</a:t>
              </a:r>
            </a:p>
          </p:txBody>
        </p:sp>
        <p:sp>
          <p:nvSpPr>
            <p:cNvPr id="7" name="燕尾形箭头 6"/>
            <p:cNvSpPr/>
            <p:nvPr>
              <p:custDataLst>
                <p:tags r:id="rId3"/>
              </p:custDataLst>
            </p:nvPr>
          </p:nvSpPr>
          <p:spPr>
            <a:xfrm>
              <a:off x="8224" y="5146"/>
              <a:ext cx="2760" cy="1630"/>
            </a:xfrm>
            <a:prstGeom prst="notchedRightArrow">
              <a:avLst/>
            </a:prstGeom>
            <a:gradFill>
              <a:gsLst>
                <a:gs pos="16000">
                  <a:schemeClr val="accent4">
                    <a:lumMod val="60000"/>
                    <a:lumOff val="40000"/>
                  </a:schemeClr>
                </a:gs>
                <a:gs pos="100000">
                  <a:schemeClr val="accent4"/>
                </a:gs>
              </a:gsLst>
              <a:lin ang="2700000" scaled="0"/>
            </a:gradFill>
            <a:ln>
              <a:noFill/>
            </a:ln>
            <a:effectLst>
              <a:outerShdw blurRad="63500" dist="63500" dir="2700000" algn="tl"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44145" tIns="71755" rIns="71755" bIns="361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latin typeface="+mn-ea"/>
                  <a:cs typeface="+mn-ea"/>
                  <a:sym typeface="+mn-ea"/>
                </a:rPr>
                <a:t>02</a:t>
              </a:r>
            </a:p>
          </p:txBody>
        </p:sp>
        <p:sp>
          <p:nvSpPr>
            <p:cNvPr id="15" name="矩形 14"/>
            <p:cNvSpPr/>
            <p:nvPr>
              <p:custDataLst>
                <p:tags r:id="rId4"/>
              </p:custDataLst>
            </p:nvPr>
          </p:nvSpPr>
          <p:spPr>
            <a:xfrm>
              <a:off x="5763" y="3064"/>
              <a:ext cx="4245" cy="667"/>
            </a:xfrm>
            <a:prstGeom prst="rect">
              <a:avLst/>
            </a:prstGeom>
            <a:noFill/>
          </p:spPr>
          <p:txBody>
            <a:bodyPr wrap="square" lIns="0" tIns="0" rIns="0" bIns="0" rtlCol="0" anchor="b" anchorCtr="0">
              <a:noAutofit/>
            </a:bodyPr>
            <a:lstStyle/>
            <a:p>
              <a:pPr>
                <a:spcBef>
                  <a:spcPct val="0"/>
                </a:spcBef>
                <a:spcAft>
                  <a:spcPct val="0"/>
                </a:spcAft>
              </a:pPr>
              <a:r>
                <a:rPr lang="zh-CN" altLang="en-US" sz="2000" b="1" dirty="0">
                  <a:solidFill>
                    <a:schemeClr val="tx1">
                      <a:lumMod val="85000"/>
                      <a:lumOff val="15000"/>
                    </a:schemeClr>
                  </a:solidFill>
                  <a:latin typeface="+mn-ea"/>
                  <a:cs typeface="+mn-ea"/>
                  <a:sym typeface="+mn-ea"/>
                </a:rPr>
                <a:t>20</a:t>
              </a:r>
              <a:r>
                <a:rPr lang="en-US" altLang="zh-CN" sz="2000" b="1" dirty="0">
                  <a:solidFill>
                    <a:schemeClr val="tx1">
                      <a:lumMod val="85000"/>
                      <a:lumOff val="15000"/>
                    </a:schemeClr>
                  </a:solidFill>
                  <a:latin typeface="+mn-ea"/>
                  <a:cs typeface="+mn-ea"/>
                  <a:sym typeface="+mn-ea"/>
                </a:rPr>
                <a:t>15</a:t>
              </a:r>
              <a:r>
                <a:rPr lang="zh-CN" altLang="en-US" sz="2000" b="1" dirty="0">
                  <a:solidFill>
                    <a:schemeClr val="tx1">
                      <a:lumMod val="85000"/>
                      <a:lumOff val="15000"/>
                    </a:schemeClr>
                  </a:solidFill>
                  <a:latin typeface="+mn-ea"/>
                  <a:cs typeface="+mn-ea"/>
                  <a:sym typeface="+mn-ea"/>
                </a:rPr>
                <a:t>年</a:t>
              </a:r>
            </a:p>
          </p:txBody>
        </p:sp>
        <p:sp>
          <p:nvSpPr>
            <p:cNvPr id="16" name="矩形 15"/>
            <p:cNvSpPr/>
            <p:nvPr>
              <p:custDataLst>
                <p:tags r:id="rId5"/>
              </p:custDataLst>
            </p:nvPr>
          </p:nvSpPr>
          <p:spPr>
            <a:xfrm>
              <a:off x="5763" y="3768"/>
              <a:ext cx="4245" cy="1414"/>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600" dirty="0">
                  <a:solidFill>
                    <a:schemeClr val="tx1">
                      <a:lumMod val="85000"/>
                      <a:lumOff val="15000"/>
                    </a:schemeClr>
                  </a:solidFill>
                  <a:latin typeface="+mn-ea"/>
                  <a:cs typeface="+mn-ea"/>
                  <a:sym typeface="+mn-ea"/>
                </a:rPr>
                <a:t>引入深度学习到复杂的医学影像任务，如肿瘤检测和肺部X光图像的自动诊断，开始影响临床决策流程。</a:t>
              </a:r>
            </a:p>
          </p:txBody>
        </p:sp>
        <p:sp>
          <p:nvSpPr>
            <p:cNvPr id="9" name="燕尾形箭头 8"/>
            <p:cNvSpPr/>
            <p:nvPr>
              <p:custDataLst>
                <p:tags r:id="rId6"/>
              </p:custDataLst>
            </p:nvPr>
          </p:nvSpPr>
          <p:spPr>
            <a:xfrm>
              <a:off x="10915" y="5146"/>
              <a:ext cx="2760" cy="1630"/>
            </a:xfrm>
            <a:prstGeom prst="notchedRightArrow">
              <a:avLst/>
            </a:prstGeom>
            <a:gradFill>
              <a:gsLst>
                <a:gs pos="16000">
                  <a:schemeClr val="accent1">
                    <a:lumMod val="60000"/>
                    <a:lumOff val="40000"/>
                  </a:schemeClr>
                </a:gs>
                <a:gs pos="100000">
                  <a:schemeClr val="accent1">
                    <a:alpha val="100000"/>
                  </a:schemeClr>
                </a:gs>
              </a:gsLst>
              <a:lin ang="2700000" scaled="0"/>
            </a:gradFill>
            <a:ln>
              <a:noFill/>
            </a:ln>
            <a:effectLst>
              <a:outerShdw blurRad="63500" dist="635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44145" tIns="71755" rIns="71755" bIns="361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latin typeface="+mn-ea"/>
                  <a:cs typeface="+mn-ea"/>
                  <a:sym typeface="+mn-ea"/>
                </a:rPr>
                <a:t>03</a:t>
              </a:r>
            </a:p>
          </p:txBody>
        </p:sp>
        <p:cxnSp>
          <p:nvCxnSpPr>
            <p:cNvPr id="10" name="直接连接符 9"/>
            <p:cNvCxnSpPr/>
            <p:nvPr>
              <p:custDataLst>
                <p:tags r:id="rId7"/>
              </p:custDataLst>
            </p:nvPr>
          </p:nvCxnSpPr>
          <p:spPr>
            <a:xfrm>
              <a:off x="5529" y="3400"/>
              <a:ext cx="0" cy="2154"/>
            </a:xfrm>
            <a:prstGeom prst="line">
              <a:avLst/>
            </a:prstGeom>
            <a:ln w="3175">
              <a:solidFill>
                <a:schemeClr val="accent1"/>
              </a:solidFill>
              <a:headEnd type="oval" w="sm" len="sm"/>
              <a:tailEnd type="none" w="sm" len="sm"/>
            </a:ln>
          </p:spPr>
          <p:style>
            <a:lnRef idx="2">
              <a:schemeClr val="accent1"/>
            </a:lnRef>
            <a:fillRef idx="0">
              <a:srgbClr val="FFFFFF"/>
            </a:fillRef>
            <a:effectRef idx="0">
              <a:srgbClr val="FFFFFF"/>
            </a:effectRef>
            <a:fontRef idx="minor">
              <a:schemeClr val="tx1"/>
            </a:fontRef>
          </p:style>
        </p:cxnSp>
        <p:sp>
          <p:nvSpPr>
            <p:cNvPr id="17" name="矩形 16"/>
            <p:cNvSpPr/>
            <p:nvPr>
              <p:custDataLst>
                <p:tags r:id="rId8"/>
              </p:custDataLst>
            </p:nvPr>
          </p:nvSpPr>
          <p:spPr>
            <a:xfrm>
              <a:off x="8420" y="6776"/>
              <a:ext cx="4245" cy="510"/>
            </a:xfrm>
            <a:prstGeom prst="rect">
              <a:avLst/>
            </a:prstGeom>
            <a:noFill/>
          </p:spPr>
          <p:txBody>
            <a:bodyPr wrap="square" lIns="0" tIns="0" rIns="0" bIns="0" rtlCol="0" anchor="b" anchorCtr="0">
              <a:noAutofit/>
            </a:bodyPr>
            <a:lstStyle/>
            <a:p>
              <a:pPr>
                <a:spcBef>
                  <a:spcPct val="0"/>
                </a:spcBef>
                <a:spcAft>
                  <a:spcPct val="0"/>
                </a:spcAft>
              </a:pPr>
              <a:r>
                <a:rPr lang="zh-CN" altLang="en-US" sz="2000" b="1">
                  <a:solidFill>
                    <a:schemeClr val="tx1">
                      <a:lumMod val="85000"/>
                      <a:lumOff val="15000"/>
                    </a:schemeClr>
                  </a:solidFill>
                  <a:latin typeface="+mn-ea"/>
                  <a:cs typeface="+mn-ea"/>
                  <a:sym typeface="+mn-ea"/>
                </a:rPr>
                <a:t>20</a:t>
              </a:r>
              <a:r>
                <a:rPr lang="en-US" altLang="zh-CN" sz="2000" b="1">
                  <a:solidFill>
                    <a:schemeClr val="tx1">
                      <a:lumMod val="85000"/>
                      <a:lumOff val="15000"/>
                    </a:schemeClr>
                  </a:solidFill>
                  <a:latin typeface="+mn-ea"/>
                  <a:cs typeface="+mn-ea"/>
                  <a:sym typeface="+mn-ea"/>
                </a:rPr>
                <a:t>18</a:t>
              </a:r>
              <a:r>
                <a:rPr lang="zh-CN" altLang="en-US" sz="2000" b="1">
                  <a:solidFill>
                    <a:schemeClr val="tx1">
                      <a:lumMod val="85000"/>
                      <a:lumOff val="15000"/>
                    </a:schemeClr>
                  </a:solidFill>
                  <a:latin typeface="+mn-ea"/>
                  <a:cs typeface="+mn-ea"/>
                  <a:sym typeface="+mn-ea"/>
                </a:rPr>
                <a:t>年</a:t>
              </a:r>
            </a:p>
          </p:txBody>
        </p:sp>
        <p:sp>
          <p:nvSpPr>
            <p:cNvPr id="18" name="矩形 17"/>
            <p:cNvSpPr/>
            <p:nvPr>
              <p:custDataLst>
                <p:tags r:id="rId9"/>
              </p:custDataLst>
            </p:nvPr>
          </p:nvSpPr>
          <p:spPr>
            <a:xfrm>
              <a:off x="8420" y="7324"/>
              <a:ext cx="4245" cy="1155"/>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600">
                  <a:solidFill>
                    <a:schemeClr val="tx1">
                      <a:lumMod val="85000"/>
                      <a:lumOff val="15000"/>
                    </a:schemeClr>
                  </a:solidFill>
                  <a:latin typeface="+mn-ea"/>
                  <a:cs typeface="+mn-ea"/>
                  <a:sym typeface="+mn-ea"/>
                </a:rPr>
                <a:t>出现端到端的深度学习模型，可以直接从原始影像到最终诊断输出，极大简化了前期的数据处理步骤，加快了诊断过程。</a:t>
              </a:r>
            </a:p>
          </p:txBody>
        </p:sp>
        <p:cxnSp>
          <p:nvCxnSpPr>
            <p:cNvPr id="11" name="直接连接符 10"/>
            <p:cNvCxnSpPr/>
            <p:nvPr>
              <p:custDataLst>
                <p:tags r:id="rId10"/>
              </p:custDataLst>
            </p:nvPr>
          </p:nvCxnSpPr>
          <p:spPr>
            <a:xfrm>
              <a:off x="8246" y="6350"/>
              <a:ext cx="0" cy="2154"/>
            </a:xfrm>
            <a:prstGeom prst="line">
              <a:avLst/>
            </a:prstGeom>
            <a:ln w="3175">
              <a:solidFill>
                <a:schemeClr val="accent4"/>
              </a:solidFill>
              <a:headEnd type="none" w="sm" len="sm"/>
              <a:tailEnd type="oval" w="sm" len="sm"/>
            </a:ln>
          </p:spPr>
          <p:style>
            <a:lnRef idx="2">
              <a:schemeClr val="accent1"/>
            </a:lnRef>
            <a:fillRef idx="0">
              <a:srgbClr val="FFFFFF"/>
            </a:fillRef>
            <a:effectRef idx="0">
              <a:srgbClr val="FFFFFF"/>
            </a:effectRef>
            <a:fontRef idx="minor">
              <a:schemeClr val="tx1"/>
            </a:fontRef>
          </p:style>
        </p:cxnSp>
        <p:sp>
          <p:nvSpPr>
            <p:cNvPr id="19" name="矩形 18"/>
            <p:cNvSpPr/>
            <p:nvPr>
              <p:custDataLst>
                <p:tags r:id="rId11"/>
              </p:custDataLst>
            </p:nvPr>
          </p:nvSpPr>
          <p:spPr>
            <a:xfrm>
              <a:off x="11214" y="2876"/>
              <a:ext cx="4245" cy="634"/>
            </a:xfrm>
            <a:prstGeom prst="rect">
              <a:avLst/>
            </a:prstGeom>
            <a:noFill/>
          </p:spPr>
          <p:txBody>
            <a:bodyPr wrap="square" lIns="0" tIns="0" rIns="0" bIns="0" rtlCol="0" anchor="b" anchorCtr="0">
              <a:noAutofit/>
            </a:bodyPr>
            <a:lstStyle/>
            <a:p>
              <a:pPr>
                <a:spcBef>
                  <a:spcPct val="0"/>
                </a:spcBef>
                <a:spcAft>
                  <a:spcPct val="0"/>
                </a:spcAft>
              </a:pPr>
              <a:r>
                <a:rPr lang="zh-CN" altLang="en-US" sz="2000" b="1" dirty="0">
                  <a:solidFill>
                    <a:schemeClr val="tx1">
                      <a:lumMod val="85000"/>
                      <a:lumOff val="15000"/>
                    </a:schemeClr>
                  </a:solidFill>
                  <a:latin typeface="+mn-ea"/>
                  <a:cs typeface="+mn-ea"/>
                  <a:sym typeface="+mn-ea"/>
                </a:rPr>
                <a:t>202</a:t>
              </a:r>
              <a:r>
                <a:rPr lang="en-US" altLang="zh-CN" sz="2000" b="1" dirty="0">
                  <a:solidFill>
                    <a:schemeClr val="tx1">
                      <a:lumMod val="85000"/>
                      <a:lumOff val="15000"/>
                    </a:schemeClr>
                  </a:solidFill>
                  <a:latin typeface="+mn-ea"/>
                  <a:cs typeface="+mn-ea"/>
                  <a:sym typeface="+mn-ea"/>
                </a:rPr>
                <a:t>1</a:t>
              </a:r>
              <a:r>
                <a:rPr lang="zh-CN" altLang="en-US" sz="2000" b="1" dirty="0">
                  <a:solidFill>
                    <a:schemeClr val="tx1">
                      <a:lumMod val="85000"/>
                      <a:lumOff val="15000"/>
                    </a:schemeClr>
                  </a:solidFill>
                  <a:latin typeface="+mn-ea"/>
                  <a:cs typeface="+mn-ea"/>
                  <a:sym typeface="+mn-ea"/>
                </a:rPr>
                <a:t>年</a:t>
              </a:r>
            </a:p>
          </p:txBody>
        </p:sp>
        <p:sp>
          <p:nvSpPr>
            <p:cNvPr id="20" name="矩形 19"/>
            <p:cNvSpPr/>
            <p:nvPr>
              <p:custDataLst>
                <p:tags r:id="rId12"/>
              </p:custDataLst>
            </p:nvPr>
          </p:nvSpPr>
          <p:spPr>
            <a:xfrm>
              <a:off x="11214" y="3548"/>
              <a:ext cx="3883" cy="1855"/>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600" dirty="0">
                  <a:solidFill>
                    <a:schemeClr val="tx1">
                      <a:lumMod val="85000"/>
                      <a:lumOff val="15000"/>
                    </a:schemeClr>
                  </a:solidFill>
                  <a:latin typeface="+mn-ea"/>
                  <a:cs typeface="+mn-ea"/>
                  <a:sym typeface="+mn-ea"/>
                </a:rPr>
                <a:t>AI团队与多家大型医院合作，使用深度学习提高了影像诊断的自动化水平，特别是在COVID-19影像诊断中显示出显著优势。</a:t>
              </a:r>
            </a:p>
          </p:txBody>
        </p:sp>
        <p:cxnSp>
          <p:nvCxnSpPr>
            <p:cNvPr id="14" name="直接连接符 13"/>
            <p:cNvCxnSpPr/>
            <p:nvPr>
              <p:custDataLst>
                <p:tags r:id="rId13"/>
              </p:custDataLst>
            </p:nvPr>
          </p:nvCxnSpPr>
          <p:spPr>
            <a:xfrm>
              <a:off x="10920" y="3400"/>
              <a:ext cx="0" cy="2154"/>
            </a:xfrm>
            <a:prstGeom prst="line">
              <a:avLst/>
            </a:prstGeom>
            <a:ln w="3175">
              <a:solidFill>
                <a:schemeClr val="accent1"/>
              </a:solidFill>
              <a:headEnd type="oval" w="sm" len="sm"/>
              <a:tailEnd type="none" w="sm" len="sm"/>
            </a:ln>
          </p:spPr>
          <p:style>
            <a:lnRef idx="2">
              <a:schemeClr val="accent1"/>
            </a:lnRef>
            <a:fillRef idx="0">
              <a:srgbClr val="FFFFFF"/>
            </a:fillRef>
            <a:effectRef idx="0">
              <a:srgbClr val="FFFFFF"/>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7895" y="316865"/>
            <a:ext cx="3844925" cy="5378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发展脉络</a:t>
            </a:r>
          </a:p>
        </p:txBody>
      </p:sp>
      <p:grpSp>
        <p:nvGrpSpPr>
          <p:cNvPr id="5" name="组合 4"/>
          <p:cNvGrpSpPr/>
          <p:nvPr/>
        </p:nvGrpSpPr>
        <p:grpSpPr>
          <a:xfrm>
            <a:off x="343535" y="1673225"/>
            <a:ext cx="6004560" cy="4048760"/>
            <a:chOff x="541" y="2635"/>
            <a:chExt cx="9456" cy="6376"/>
          </a:xfrm>
        </p:grpSpPr>
        <p:sp>
          <p:nvSpPr>
            <p:cNvPr id="3" name="矩形 2"/>
            <p:cNvSpPr/>
            <p:nvPr/>
          </p:nvSpPr>
          <p:spPr>
            <a:xfrm>
              <a:off x="541" y="3512"/>
              <a:ext cx="9456" cy="5499"/>
            </a:xfrm>
            <a:prstGeom prst="rect">
              <a:avLst/>
            </a:prstGeom>
          </p:spPr>
          <p:txBody>
            <a:bodyPr wrap="square">
              <a:spAutoFit/>
            </a:bodyPr>
            <a:lstStyle/>
            <a:p>
              <a:pPr>
                <a:lnSpc>
                  <a:spcPct val="150000"/>
                </a:lnSpc>
                <a:spcBef>
                  <a:spcPts val="300"/>
                </a:spcBef>
                <a:spcAft>
                  <a:spcPts val="300"/>
                </a:spcAft>
              </a:pPr>
              <a:r>
                <a:rPr lang="zh-CN" altLang="en-US" sz="1600">
                  <a:latin typeface="阿里巴巴普惠体" panose="00020600040101010101" charset="-122"/>
                  <a:ea typeface="阿里巴巴普惠体" panose="00020600040101010101" charset="-122"/>
                  <a:cs typeface="+mn-ea"/>
                  <a:sym typeface="+mn-lt"/>
                </a:rPr>
                <a:t>当今，深度学习技术已被融入日常的医学诊断实践中，如数字病理学、放射学和超声波影像等。这些技术不仅提升了影像的解析能力，也通过精确的量化分析，辅助医生进行更加精确的病理分析和治疗规划。现代深度学习模型，如卷积神经网络（CNN）、递归神经网络（RNN）以及最近的自注意力机制和转换模型，都在不断推动医学影像诊断向更高精度和更快速度发展。</a:t>
              </a:r>
            </a:p>
            <a:p>
              <a:pPr>
                <a:lnSpc>
                  <a:spcPct val="150000"/>
                </a:lnSpc>
                <a:spcBef>
                  <a:spcPts val="300"/>
                </a:spcBef>
                <a:spcAft>
                  <a:spcPts val="300"/>
                </a:spcAft>
              </a:pPr>
              <a:r>
                <a:rPr lang="zh-CN" altLang="en-US" sz="1600">
                  <a:latin typeface="阿里巴巴普惠体" panose="00020600040101010101" charset="-122"/>
                  <a:ea typeface="阿里巴巴普惠体" panose="00020600040101010101" charset="-122"/>
                  <a:cs typeface="+mn-ea"/>
                  <a:sym typeface="+mn-lt"/>
                </a:rPr>
                <a:t>通过这一连串的技术发展，深度学习不仅在医学影像诊断领域里实现了从辅助工具到核心决策支持的转变，还极大提高了诊断效率和准确性，为患者提供了更为可靠和个性化的医疗方案。</a:t>
              </a:r>
            </a:p>
          </p:txBody>
        </p:sp>
        <p:sp>
          <p:nvSpPr>
            <p:cNvPr id="12" name="圆角矩形 11"/>
            <p:cNvSpPr/>
            <p:nvPr>
              <p:custDataLst>
                <p:tags r:id="rId1"/>
              </p:custDataLst>
            </p:nvPr>
          </p:nvSpPr>
          <p:spPr>
            <a:xfrm>
              <a:off x="541" y="2635"/>
              <a:ext cx="4250" cy="659"/>
            </a:xfrm>
            <a:prstGeom prst="roundRect">
              <a:avLst>
                <a:gd name="adj" fmla="val 50000"/>
              </a:avLst>
            </a:prstGeom>
            <a:gradFill>
              <a:gsLst>
                <a:gs pos="48000">
                  <a:schemeClr val="accent4"/>
                </a:gs>
                <a:gs pos="0">
                  <a:schemeClr val="accent4">
                    <a:lumMod val="60000"/>
                    <a:lumOff val="40000"/>
                  </a:schemeClr>
                </a:gs>
                <a:gs pos="81000">
                  <a:schemeClr val="accent4"/>
                </a:gs>
                <a:gs pos="100000">
                  <a:schemeClr val="accent4">
                    <a:lumMod val="60000"/>
                    <a:lumOff val="4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ct val="0"/>
                </a:spcBef>
                <a:spcAft>
                  <a:spcPct val="0"/>
                </a:spcAft>
                <a:buClrTx/>
                <a:buSzTx/>
                <a:buFontTx/>
              </a:pPr>
              <a:r>
                <a:rPr lang="zh-CN" altLang="en-US" sz="2000">
                  <a:latin typeface="阿里巴巴普惠体" panose="00020600040101010101" charset="-122"/>
                  <a:ea typeface="阿里巴巴普惠体" panose="00020600040101010101" charset="-122"/>
                  <a:cs typeface="+mn-ea"/>
                  <a:sym typeface="+mn-lt"/>
                </a:rPr>
                <a:t>现代先进技术实现</a:t>
              </a:r>
              <a:endParaRPr lang="zh-CN" altLang="en-US" sz="2000" dirty="0">
                <a:solidFill>
                  <a:schemeClr val="bg1"/>
                </a:solidFill>
                <a:latin typeface="+mn-ea"/>
                <a:cs typeface="+mn-ea"/>
                <a:sym typeface="+mn-ea"/>
              </a:endParaRPr>
            </a:p>
          </p:txBody>
        </p:sp>
      </p:grpSp>
      <p:pic>
        <p:nvPicPr>
          <p:cNvPr id="6" name="图片 5" descr="D:/Users/lenovo/Desktop/ppt模板/深度学习医学/ppt图片/起源2.jpeg起源2"/>
          <p:cNvPicPr>
            <a:picLocks noChangeAspect="1"/>
          </p:cNvPicPr>
          <p:nvPr/>
        </p:nvPicPr>
        <p:blipFill>
          <a:blip r:embed="rId4"/>
          <a:srcRect l="9168" r="9168"/>
          <a:stretch>
            <a:fillRect/>
          </a:stretch>
        </p:blipFill>
        <p:spPr>
          <a:xfrm>
            <a:off x="6347460" y="1454785"/>
            <a:ext cx="4836160" cy="3947795"/>
          </a:xfrm>
          <a:prstGeom prst="hexagon">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ctrTitle"/>
          </p:nvPr>
        </p:nvSpPr>
        <p:spPr/>
        <p:txBody>
          <a:bodyPr/>
          <a:lstStyle/>
          <a:p>
            <a:endParaRPr lang="zh-CN" altLang="en-US"/>
          </a:p>
        </p:txBody>
      </p:sp>
      <p:sp>
        <p:nvSpPr>
          <p:cNvPr id="23" name="副标题 22"/>
          <p:cNvSpPr>
            <a:spLocks noGrp="1"/>
          </p:cNvSpPr>
          <p:nvPr>
            <p:ph type="subTitle" idx="1"/>
          </p:nvPr>
        </p:nvSpPr>
        <p:spPr/>
        <p:txBody>
          <a:bodyPr/>
          <a:lstStyle/>
          <a:p>
            <a:endParaRPr lang="zh-CN" altLang="en-US"/>
          </a:p>
        </p:txBody>
      </p:sp>
      <p:pic>
        <p:nvPicPr>
          <p:cNvPr id="91" name="图片 90" descr="图片包含 建筑, 游戏机&#10;&#10;描述已自动生成"/>
          <p:cNvPicPr>
            <a:picLocks noChangeAspect="1"/>
          </p:cNvPicPr>
          <p:nvPr/>
        </p:nvPicPr>
        <p:blipFill rotWithShape="1">
          <a:blip r:embed="rId4">
            <a:extLst>
              <a:ext uri="{28A0092B-C50C-407E-A947-70E740481C1C}">
                <a14:useLocalDpi xmlns:a14="http://schemas.microsoft.com/office/drawing/2010/main" val="0"/>
              </a:ext>
            </a:extLst>
          </a:blip>
          <a:srcRect r="16667"/>
          <a:stretch>
            <a:fillRect/>
          </a:stretch>
        </p:blipFill>
        <p:spPr>
          <a:xfrm flipH="1">
            <a:off x="0" y="0"/>
            <a:ext cx="12192000" cy="6858000"/>
          </a:xfrm>
          <a:prstGeom prst="rect">
            <a:avLst/>
          </a:prstGeom>
        </p:spPr>
      </p:pic>
      <p:sp>
        <p:nvSpPr>
          <p:cNvPr id="24" name="文本框 23"/>
          <p:cNvSpPr txBox="1"/>
          <p:nvPr>
            <p:custDataLst>
              <p:tags r:id="rId1"/>
            </p:custDataLst>
          </p:nvPr>
        </p:nvSpPr>
        <p:spPr>
          <a:xfrm>
            <a:off x="5882005" y="2945130"/>
            <a:ext cx="7551420" cy="1445260"/>
          </a:xfrm>
          <a:prstGeom prst="rect">
            <a:avLst/>
          </a:prstGeom>
          <a:noFill/>
        </p:spPr>
        <p:txBody>
          <a:bodyPr wrap="square" rtlCol="0">
            <a:spAutoFit/>
          </a:bodyPr>
          <a:lstStyle/>
          <a:p>
            <a:pPr lvl="0" algn="l">
              <a:buClrTx/>
              <a:buSzTx/>
              <a:buFontTx/>
            </a:pPr>
            <a:r>
              <a:rPr lang="zh-CN" altLang="en-US" sz="8800">
                <a:solidFill>
                  <a:srgbClr val="173885"/>
                </a:solidFill>
                <a:uFillTx/>
                <a:latin typeface="思源宋体 CN Heavy" panose="02020900000000000000" pitchFamily="18" charset="-122"/>
                <a:ea typeface="思源宋体 CN Heavy" panose="02020900000000000000" pitchFamily="18" charset="-122"/>
                <a:sym typeface="+mn-ea"/>
              </a:rPr>
              <a:t>医学应用</a:t>
            </a:r>
          </a:p>
        </p:txBody>
      </p:sp>
      <p:sp>
        <p:nvSpPr>
          <p:cNvPr id="26" name="文本框 25"/>
          <p:cNvSpPr txBox="1"/>
          <p:nvPr>
            <p:custDataLst>
              <p:tags r:id="rId2"/>
            </p:custDataLst>
          </p:nvPr>
        </p:nvSpPr>
        <p:spPr>
          <a:xfrm>
            <a:off x="5897880" y="1746885"/>
            <a:ext cx="4676140" cy="1014730"/>
          </a:xfrm>
          <a:prstGeom prst="rect">
            <a:avLst/>
          </a:prstGeom>
          <a:noFill/>
        </p:spPr>
        <p:txBody>
          <a:bodyPr wrap="square" rtlCol="0">
            <a:spAutoFit/>
          </a:bodyPr>
          <a:lstStyle/>
          <a:p>
            <a:pPr lvl="0" algn="l">
              <a:buClrTx/>
              <a:buSzTx/>
              <a:buFontTx/>
            </a:pPr>
            <a:r>
              <a:rPr lang="en-US" altLang="zh-CN" sz="6000" b="1">
                <a:solidFill>
                  <a:srgbClr val="7D0304"/>
                </a:solidFill>
                <a:latin typeface="思源黑体 Heavy" panose="020B0A00000000000000" charset="-122"/>
                <a:ea typeface="思源黑体 Heavy" panose="020B0A00000000000000" charset="-122"/>
                <a:sym typeface="+mn-ea"/>
              </a:rPr>
              <a:t>Part 03</a:t>
            </a:r>
          </a:p>
        </p:txBody>
      </p:sp>
      <p:grpSp>
        <p:nvGrpSpPr>
          <p:cNvPr id="42" name="组合 41"/>
          <p:cNvGrpSpPr/>
          <p:nvPr/>
        </p:nvGrpSpPr>
        <p:grpSpPr>
          <a:xfrm>
            <a:off x="0" y="0"/>
            <a:ext cx="5013960" cy="6858000"/>
            <a:chOff x="0" y="0"/>
            <a:chExt cx="7896" cy="10800"/>
          </a:xfrm>
        </p:grpSpPr>
        <p:sp>
          <p:nvSpPr>
            <p:cNvPr id="43" name="矩形 42"/>
            <p:cNvSpPr/>
            <p:nvPr/>
          </p:nvSpPr>
          <p:spPr>
            <a:xfrm>
              <a:off x="0" y="0"/>
              <a:ext cx="7455"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4" name="矩形 43"/>
            <p:cNvSpPr/>
            <p:nvPr/>
          </p:nvSpPr>
          <p:spPr>
            <a:xfrm>
              <a:off x="0" y="0"/>
              <a:ext cx="6781"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5" name="矩形 44"/>
            <p:cNvSpPr/>
            <p:nvPr/>
          </p:nvSpPr>
          <p:spPr>
            <a:xfrm>
              <a:off x="0" y="0"/>
              <a:ext cx="6343"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6" name="矩形 45"/>
            <p:cNvSpPr/>
            <p:nvPr/>
          </p:nvSpPr>
          <p:spPr>
            <a:xfrm>
              <a:off x="0" y="0"/>
              <a:ext cx="5515"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47" name="组合 46"/>
            <p:cNvGrpSpPr/>
            <p:nvPr/>
          </p:nvGrpSpPr>
          <p:grpSpPr>
            <a:xfrm>
              <a:off x="1235" y="2335"/>
              <a:ext cx="2055" cy="2338"/>
              <a:chOff x="1923202" y="2662354"/>
              <a:chExt cx="3667690" cy="4173520"/>
            </a:xfrm>
          </p:grpSpPr>
          <p:sp>
            <p:nvSpPr>
              <p:cNvPr id="48" name="任意多边形: 形状 82"/>
              <p:cNvSpPr/>
              <p:nvPr/>
            </p:nvSpPr>
            <p:spPr>
              <a:xfrm rot="5400000">
                <a:off x="1670287" y="2915269"/>
                <a:ext cx="4173520" cy="366769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9" name="任意多边形: 形状 81"/>
              <p:cNvSpPr/>
              <p:nvPr/>
            </p:nvSpPr>
            <p:spPr>
              <a:xfrm rot="5400000">
                <a:off x="2309413" y="3476935"/>
                <a:ext cx="2895268" cy="2544366"/>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50" name="任意多边形: 形状 62"/>
            <p:cNvSpPr/>
            <p:nvPr/>
          </p:nvSpPr>
          <p:spPr>
            <a:xfrm rot="5400000">
              <a:off x="2709" y="8430"/>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1" name="任意多边形: 形状 64"/>
            <p:cNvSpPr/>
            <p:nvPr/>
          </p:nvSpPr>
          <p:spPr>
            <a:xfrm rot="5400000">
              <a:off x="6810" y="1905"/>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17388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2" name="任意多边形: 形状 63"/>
            <p:cNvSpPr/>
            <p:nvPr/>
          </p:nvSpPr>
          <p:spPr>
            <a:xfrm rot="5400000">
              <a:off x="6933" y="2013"/>
              <a:ext cx="910" cy="80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a:solidFill>
                <a:schemeClr val="bg1"/>
              </a:solid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grpSp>
        <p:nvGrpSpPr>
          <p:cNvPr id="53" name="组合 52"/>
          <p:cNvGrpSpPr/>
          <p:nvPr/>
        </p:nvGrpSpPr>
        <p:grpSpPr>
          <a:xfrm>
            <a:off x="1398905" y="1264285"/>
            <a:ext cx="4199890" cy="4779010"/>
            <a:chOff x="2203" y="1991"/>
            <a:chExt cx="6614" cy="7526"/>
          </a:xfrm>
        </p:grpSpPr>
        <p:sp>
          <p:nvSpPr>
            <p:cNvPr id="54" name="任意多边形: 形状 60"/>
            <p:cNvSpPr/>
            <p:nvPr/>
          </p:nvSpPr>
          <p:spPr>
            <a:xfrm rot="5400000">
              <a:off x="1747" y="2447"/>
              <a:ext cx="7527" cy="6614"/>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7D03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5" name="任意多边形: 形状 59"/>
            <p:cNvSpPr/>
            <p:nvPr/>
          </p:nvSpPr>
          <p:spPr>
            <a:xfrm rot="5400000">
              <a:off x="1993" y="2663"/>
              <a:ext cx="7034" cy="6182"/>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6" name="任意多边形: 形状 59"/>
            <p:cNvSpPr/>
            <p:nvPr/>
          </p:nvSpPr>
          <p:spPr>
            <a:xfrm rot="5400000">
              <a:off x="2204" y="2849"/>
              <a:ext cx="6611" cy="5811"/>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Tree>
    <p:extLst>
      <p:ext uri="{BB962C8B-B14F-4D97-AF65-F5344CB8AC3E}">
        <p14:creationId xmlns:p14="http://schemas.microsoft.com/office/powerpoint/2010/main" val="41099868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1" presetClass="entr" presetSubtype="1" fill="hold" nodeType="afterEffect">
                                  <p:stCondLst>
                                    <p:cond delay="0"/>
                                  </p:stCondLst>
                                  <p:childTnLst>
                                    <p:set>
                                      <p:cBhvr>
                                        <p:cTn id="21" dur="1000" fill="hold">
                                          <p:stCondLst>
                                            <p:cond delay="0"/>
                                          </p:stCondLst>
                                        </p:cTn>
                                        <p:tgtEl>
                                          <p:spTgt spid="53"/>
                                        </p:tgtEl>
                                        <p:attrNameLst>
                                          <p:attrName>style.visibility</p:attrName>
                                        </p:attrNameLst>
                                      </p:cBhvr>
                                      <p:to>
                                        <p:strVal val="visible"/>
                                      </p:to>
                                    </p:set>
                                    <p:animEffect transition="in" filter="wheel(1)">
                                      <p:cBhvr>
                                        <p:cTn id="22"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47725" y="1304925"/>
            <a:ext cx="5085715" cy="4304030"/>
            <a:chOff x="1335" y="2055"/>
            <a:chExt cx="8009" cy="6778"/>
          </a:xfrm>
        </p:grpSpPr>
        <p:sp>
          <p:nvSpPr>
            <p:cNvPr id="49" name="矩形: 圆角 48"/>
            <p:cNvSpPr/>
            <p:nvPr>
              <p:custDataLst>
                <p:tags r:id="rId1"/>
              </p:custDataLst>
            </p:nvPr>
          </p:nvSpPr>
          <p:spPr>
            <a:xfrm>
              <a:off x="1335" y="2055"/>
              <a:ext cx="8009" cy="6778"/>
            </a:xfrm>
            <a:prstGeom prst="roundRect">
              <a:avLst>
                <a:gd name="adj" fmla="val 5124"/>
              </a:avLst>
            </a:prstGeom>
            <a:gradFill>
              <a:gsLst>
                <a:gs pos="0">
                  <a:schemeClr val="accent1">
                    <a:lumMod val="5000"/>
                    <a:lumOff val="95000"/>
                    <a:alpha val="0"/>
                  </a:schemeClr>
                </a:gs>
                <a:gs pos="100000">
                  <a:schemeClr val="accent1">
                    <a:lumMod val="20000"/>
                    <a:lumOff val="80000"/>
                    <a:alpha val="20000"/>
                  </a:schemeClr>
                </a:gs>
              </a:gsLst>
              <a:lin ang="0" scaled="0"/>
            </a:gradFill>
            <a:ln w="9525">
              <a:gradFill flip="none" rotWithShape="1">
                <a:gsLst>
                  <a:gs pos="0">
                    <a:schemeClr val="accent1">
                      <a:lumMod val="20000"/>
                      <a:lumOff val="80000"/>
                    </a:schemeClr>
                  </a:gs>
                  <a:gs pos="100000">
                    <a:schemeClr val="accent1">
                      <a:lumMod val="60000"/>
                      <a:lumOff val="40000"/>
                    </a:schemeClr>
                  </a:gs>
                </a:gsLst>
                <a:lin ang="10800000" scaled="1"/>
                <a:tileRect/>
              </a:gradFill>
              <a:round/>
            </a:ln>
          </p:spPr>
          <p:txBody>
            <a:bodyPr vert="horz" wrap="square" lIns="91440" tIns="45720" rIns="91440" bIns="45720" numCol="1" anchor="t" anchorCtr="0" compatLnSpc="1"/>
            <a:lstStyle/>
            <a:p>
              <a:endParaRPr lang="zh-CN" altLang="en-US">
                <a:solidFill>
                  <a:schemeClr val="tx1"/>
                </a:solidFill>
              </a:endParaRPr>
            </a:p>
          </p:txBody>
        </p:sp>
        <p:sp>
          <p:nvSpPr>
            <p:cNvPr id="8" name="矩形 7"/>
            <p:cNvSpPr/>
            <p:nvPr/>
          </p:nvSpPr>
          <p:spPr>
            <a:xfrm>
              <a:off x="1677" y="2230"/>
              <a:ext cx="7208" cy="787"/>
            </a:xfrm>
            <a:prstGeom prst="rect">
              <a:avLst/>
            </a:prstGeom>
          </p:spPr>
          <p:txBody>
            <a:bodyPr wrap="square">
              <a:spAutoFit/>
            </a:bodyPr>
            <a:lstStyle/>
            <a:p>
              <a:pPr>
                <a:lnSpc>
                  <a:spcPct val="150000"/>
                </a:lnSpc>
                <a:spcBef>
                  <a:spcPts val="300"/>
                </a:spcBef>
                <a:spcAft>
                  <a:spcPts val="300"/>
                </a:spcAft>
              </a:pPr>
              <a:endParaRPr lang="zh-CN" altLang="en-US" sz="2000" dirty="0">
                <a:latin typeface="阿里巴巴普惠体" panose="00020600040101010101" charset="-122"/>
                <a:ea typeface="阿里巴巴普惠体" panose="00020600040101010101" charset="-122"/>
                <a:cs typeface="+mn-ea"/>
                <a:sym typeface="+mn-lt"/>
              </a:endParaRPr>
            </a:p>
          </p:txBody>
        </p:sp>
      </p:grpSp>
      <p:sp>
        <p:nvSpPr>
          <p:cNvPr id="4" name="文本框 3"/>
          <p:cNvSpPr txBox="1"/>
          <p:nvPr/>
        </p:nvSpPr>
        <p:spPr>
          <a:xfrm>
            <a:off x="1064893" y="253365"/>
            <a:ext cx="3844927" cy="583565"/>
          </a:xfrm>
          <a:prstGeom prst="rect">
            <a:avLst/>
          </a:prstGeom>
          <a:noFill/>
        </p:spPr>
        <p:txBody>
          <a:bodyPr wrap="square" rtlCol="0">
            <a:spAutoFit/>
          </a:bodyPr>
          <a:lstStyle/>
          <a:p>
            <a:pPr algn="l"/>
            <a:r>
              <a:rPr lang="zh-CN" altLang="en-US" sz="3200" b="1" dirty="0">
                <a:solidFill>
                  <a:srgbClr val="173885"/>
                </a:solidFill>
                <a:latin typeface="+mj-lt"/>
                <a:ea typeface="+mj-lt"/>
                <a:cs typeface="+mj-lt"/>
              </a:rPr>
              <a:t>医学应用</a:t>
            </a:r>
          </a:p>
        </p:txBody>
      </p:sp>
      <p:sp>
        <p:nvSpPr>
          <p:cNvPr id="12" name="文本框 11">
            <a:extLst>
              <a:ext uri="{FF2B5EF4-FFF2-40B4-BE49-F238E27FC236}">
                <a16:creationId xmlns:a16="http://schemas.microsoft.com/office/drawing/2014/main" id="{9DD32110-81D0-0E4A-8E7C-D2205A1DBFB7}"/>
              </a:ext>
            </a:extLst>
          </p:cNvPr>
          <p:cNvSpPr txBox="1"/>
          <p:nvPr/>
        </p:nvSpPr>
        <p:spPr>
          <a:xfrm>
            <a:off x="1167795" y="1706136"/>
            <a:ext cx="4474180" cy="3416320"/>
          </a:xfrm>
          <a:prstGeom prst="rect">
            <a:avLst/>
          </a:prstGeom>
          <a:noFill/>
        </p:spPr>
        <p:txBody>
          <a:bodyPr wrap="square">
            <a:spAutoFit/>
          </a:bodyPr>
          <a:lstStyle/>
          <a:p>
            <a:pPr algn="l"/>
            <a:r>
              <a:rPr lang="zh-CN" altLang="en-US" b="0" i="0" u="none" strike="noStrike" dirty="0">
                <a:solidFill>
                  <a:srgbClr val="191B1F"/>
                </a:solidFill>
                <a:effectLst/>
                <a:latin typeface="-apple-system"/>
              </a:rPr>
              <a:t>        医学行业中，人工智能的应用普遍而日新月异，但是</a:t>
            </a:r>
            <a:r>
              <a:rPr lang="en-US" altLang="zh-CN" b="0" i="0" u="none" strike="noStrike" dirty="0">
                <a:solidFill>
                  <a:srgbClr val="191B1F"/>
                </a:solidFill>
                <a:effectLst/>
                <a:latin typeface="-apple-system"/>
              </a:rPr>
              <a:t>AI</a:t>
            </a:r>
            <a:r>
              <a:rPr lang="zh-CN" altLang="en-US" b="0" i="0" u="none" strike="noStrike" dirty="0">
                <a:solidFill>
                  <a:srgbClr val="191B1F"/>
                </a:solidFill>
                <a:effectLst/>
                <a:latin typeface="-apple-system"/>
              </a:rPr>
              <a:t>进入医学行业最早和发展最迅速的还是与图像相关的影像和病理科等。</a:t>
            </a:r>
            <a:endParaRPr lang="en-US" altLang="zh-CN" b="0" i="0" u="none" strike="noStrike" dirty="0">
              <a:solidFill>
                <a:srgbClr val="191B1F"/>
              </a:solidFill>
              <a:effectLst/>
              <a:latin typeface="-apple-system"/>
            </a:endParaRPr>
          </a:p>
          <a:p>
            <a:pPr algn="l"/>
            <a:endParaRPr lang="en-US" altLang="zh-CN" dirty="0">
              <a:solidFill>
                <a:srgbClr val="191B1F"/>
              </a:solidFill>
              <a:latin typeface="-apple-system"/>
            </a:endParaRPr>
          </a:p>
          <a:p>
            <a:pPr algn="l"/>
            <a:r>
              <a:rPr lang="zh-CN" altLang="en-US" b="0" i="0" u="none" strike="noStrike" dirty="0">
                <a:solidFill>
                  <a:srgbClr val="191B1F"/>
                </a:solidFill>
                <a:effectLst/>
                <a:latin typeface="-apple-system"/>
              </a:rPr>
              <a:t>         医学成像数据是关于患者的最丰富的信息来源之一，并且通常是最复杂的信息之一。万亿像素的数据包含在</a:t>
            </a:r>
            <a:r>
              <a:rPr lang="en-US" altLang="zh-CN" b="0" i="0" u="none" strike="noStrike" dirty="0">
                <a:solidFill>
                  <a:srgbClr val="191B1F"/>
                </a:solidFill>
                <a:effectLst/>
                <a:latin typeface="-apple-system"/>
              </a:rPr>
              <a:t>X</a:t>
            </a:r>
            <a:r>
              <a:rPr lang="zh-CN" altLang="en-US" b="0" i="0" u="none" strike="noStrike" dirty="0">
                <a:solidFill>
                  <a:srgbClr val="191B1F"/>
                </a:solidFill>
                <a:effectLst/>
                <a:latin typeface="-apple-system"/>
              </a:rPr>
              <a:t>射线、</a:t>
            </a:r>
            <a:r>
              <a:rPr lang="en-US" altLang="zh-CN" b="0" i="0" u="none" strike="noStrike" dirty="0">
                <a:solidFill>
                  <a:srgbClr val="191B1F"/>
                </a:solidFill>
                <a:effectLst/>
                <a:latin typeface="-apple-system"/>
              </a:rPr>
              <a:t>CT</a:t>
            </a:r>
            <a:r>
              <a:rPr lang="zh-CN" altLang="en-US" b="0" i="0" u="none" strike="noStrike" dirty="0">
                <a:solidFill>
                  <a:srgbClr val="191B1F"/>
                </a:solidFill>
                <a:effectLst/>
                <a:latin typeface="-apple-system"/>
              </a:rPr>
              <a:t>扫描、核磁共振成像和其他医学图像的结果中，即使对于最有经验的临床专业人员来说，整理并解读这些海量图像数据也是一项挑战。</a:t>
            </a:r>
          </a:p>
        </p:txBody>
      </p:sp>
      <p:sp>
        <p:nvSpPr>
          <p:cNvPr id="14" name="文本框 13">
            <a:extLst>
              <a:ext uri="{FF2B5EF4-FFF2-40B4-BE49-F238E27FC236}">
                <a16:creationId xmlns:a16="http://schemas.microsoft.com/office/drawing/2014/main" id="{B5714D90-6D58-CB40-BDF2-DB4611555451}"/>
              </a:ext>
            </a:extLst>
          </p:cNvPr>
          <p:cNvSpPr txBox="1"/>
          <p:nvPr/>
        </p:nvSpPr>
        <p:spPr>
          <a:xfrm>
            <a:off x="6378497" y="2156031"/>
            <a:ext cx="3925229" cy="646331"/>
          </a:xfrm>
          <a:prstGeom prst="rect">
            <a:avLst/>
          </a:prstGeom>
          <a:noFill/>
        </p:spPr>
        <p:txBody>
          <a:bodyPr wrap="square">
            <a:spAutoFit/>
          </a:bodyPr>
          <a:lstStyle/>
          <a:p>
            <a:br>
              <a:rPr lang="zh-CN" altLang="en-US" dirty="0"/>
            </a:br>
            <a:endParaRPr kumimoji="1" lang="zh-CN" altLang="en-US" dirty="0"/>
          </a:p>
        </p:txBody>
      </p:sp>
      <p:pic>
        <p:nvPicPr>
          <p:cNvPr id="1028" name="Picture 4" descr="医学仪器 的图像结果">
            <a:extLst>
              <a:ext uri="{FF2B5EF4-FFF2-40B4-BE49-F238E27FC236}">
                <a16:creationId xmlns:a16="http://schemas.microsoft.com/office/drawing/2014/main" id="{3DA9376F-632D-A54D-9D4B-CAEDA11A9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277" y="1951519"/>
            <a:ext cx="4396238" cy="292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9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1395" y="317500"/>
            <a:ext cx="3844925" cy="5124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医学应用</a:t>
            </a:r>
          </a:p>
        </p:txBody>
      </p:sp>
      <p:sp>
        <p:nvSpPr>
          <p:cNvPr id="2" name="文本框 1">
            <a:extLst>
              <a:ext uri="{FF2B5EF4-FFF2-40B4-BE49-F238E27FC236}">
                <a16:creationId xmlns:a16="http://schemas.microsoft.com/office/drawing/2014/main" id="{88B6CAB1-08EA-2B43-AD2B-9A52637809F0}"/>
              </a:ext>
            </a:extLst>
          </p:cNvPr>
          <p:cNvSpPr txBox="1"/>
          <p:nvPr/>
        </p:nvSpPr>
        <p:spPr>
          <a:xfrm>
            <a:off x="756067" y="4560849"/>
            <a:ext cx="3844925" cy="646331"/>
          </a:xfrm>
          <a:prstGeom prst="rect">
            <a:avLst/>
          </a:prstGeom>
          <a:noFill/>
        </p:spPr>
        <p:txBody>
          <a:bodyPr wrap="square" rtlCol="0">
            <a:spAutoFit/>
          </a:bodyPr>
          <a:lstStyle/>
          <a:p>
            <a:br>
              <a:rPr lang="zh-CN" altLang="en-US" dirty="0"/>
            </a:br>
            <a:endParaRPr kumimoji="1" lang="zh-CN" altLang="en-US" dirty="0"/>
          </a:p>
        </p:txBody>
      </p:sp>
      <p:sp>
        <p:nvSpPr>
          <p:cNvPr id="7" name="文本框 6">
            <a:extLst>
              <a:ext uri="{FF2B5EF4-FFF2-40B4-BE49-F238E27FC236}">
                <a16:creationId xmlns:a16="http://schemas.microsoft.com/office/drawing/2014/main" id="{BD176531-89D9-124C-B383-972CF33C652E}"/>
              </a:ext>
            </a:extLst>
          </p:cNvPr>
          <p:cNvSpPr txBox="1"/>
          <p:nvPr/>
        </p:nvSpPr>
        <p:spPr>
          <a:xfrm>
            <a:off x="900684" y="829945"/>
            <a:ext cx="10214517" cy="6278642"/>
          </a:xfrm>
          <a:prstGeom prst="rect">
            <a:avLst/>
          </a:prstGeom>
          <a:noFill/>
        </p:spPr>
        <p:txBody>
          <a:bodyPr wrap="square" rtlCol="0">
            <a:spAutoFit/>
          </a:bodyPr>
          <a:lstStyle/>
          <a:p>
            <a:pPr algn="l"/>
            <a:r>
              <a:rPr lang="en-US" altLang="zh-CN" sz="1600" b="0" i="0" u="none" strike="noStrike" dirty="0">
                <a:effectLst/>
                <a:latin typeface="Söhne"/>
              </a:rPr>
              <a:t>AI</a:t>
            </a:r>
            <a:r>
              <a:rPr lang="zh-CN" altLang="en-US" sz="1600" b="0" i="0" u="none" strike="noStrike" dirty="0">
                <a:effectLst/>
                <a:latin typeface="Söhne"/>
              </a:rPr>
              <a:t>处理医学影像的几个关键优势：</a:t>
            </a:r>
            <a:br>
              <a:rPr lang="zh-CN" altLang="en-US" sz="3200" dirty="0"/>
            </a:br>
            <a:r>
              <a:rPr lang="en-US" altLang="zh-CN" sz="1400" b="1" i="0" u="none" strike="noStrike" dirty="0">
                <a:effectLst/>
                <a:latin typeface="Söhne"/>
              </a:rPr>
              <a:t>1. </a:t>
            </a:r>
            <a:r>
              <a:rPr lang="zh-CN" altLang="en-US" sz="1400" b="1" i="0" u="none" strike="noStrike" dirty="0">
                <a:effectLst/>
                <a:latin typeface="Söhne"/>
              </a:rPr>
              <a:t>提高诊断准确性和一致性</a:t>
            </a:r>
          </a:p>
          <a:p>
            <a:pPr algn="l"/>
            <a:r>
              <a:rPr lang="en-US" altLang="zh-CN" sz="1400" b="0" i="0" u="none" strike="noStrike" dirty="0">
                <a:effectLst/>
                <a:latin typeface="Söhne"/>
              </a:rPr>
              <a:t>AI</a:t>
            </a:r>
            <a:r>
              <a:rPr lang="zh-CN" altLang="en-US" sz="1400" b="0" i="0" u="none" strike="noStrike" dirty="0">
                <a:effectLst/>
                <a:latin typeface="Söhne"/>
              </a:rPr>
              <a:t>模型，尤其是卷积神经网络（</a:t>
            </a:r>
            <a:r>
              <a:rPr lang="en-US" altLang="zh-CN" sz="1400" b="0" i="0" u="none" strike="noStrike" dirty="0">
                <a:effectLst/>
                <a:latin typeface="Söhne"/>
              </a:rPr>
              <a:t>CNNs</a:t>
            </a:r>
            <a:r>
              <a:rPr lang="zh-CN" altLang="en-US" sz="1400" b="0" i="0" u="none" strike="noStrike" dirty="0">
                <a:effectLst/>
                <a:latin typeface="Söhne"/>
              </a:rPr>
              <a:t>），在识别和解析医学影像方面展现出极高的效率和准确性。它们能够：</a:t>
            </a:r>
          </a:p>
          <a:p>
            <a:pPr algn="l">
              <a:buFont typeface="Arial" panose="020B0604020202020204" pitchFamily="34" charset="0"/>
              <a:buChar char="•"/>
            </a:pPr>
            <a:r>
              <a:rPr lang="zh-CN" altLang="en-US" sz="1400" b="1" i="0" u="none" strike="noStrike" dirty="0">
                <a:effectLst/>
                <a:latin typeface="Söhne"/>
              </a:rPr>
              <a:t>检测细微差异</a:t>
            </a:r>
            <a:r>
              <a:rPr lang="zh-CN" altLang="en-US" sz="1400" b="0" i="0" u="none" strike="noStrike" dirty="0">
                <a:effectLst/>
                <a:latin typeface="Söhne"/>
              </a:rPr>
              <a:t>：</a:t>
            </a:r>
            <a:r>
              <a:rPr lang="en-US" altLang="zh-CN" sz="1400" b="0" i="0" u="none" strike="noStrike" dirty="0">
                <a:effectLst/>
                <a:latin typeface="Söhne"/>
              </a:rPr>
              <a:t>AI</a:t>
            </a:r>
            <a:r>
              <a:rPr lang="zh-CN" altLang="en-US" sz="1400" b="0" i="0" u="none" strike="noStrike" dirty="0">
                <a:effectLst/>
                <a:latin typeface="Söhne"/>
              </a:rPr>
              <a:t>可以识别医学影像中人眼难以察觉的模式和变化，如早期肿瘤或微小的病变，这对于早期诊断和治疗至关重要。</a:t>
            </a:r>
          </a:p>
          <a:p>
            <a:pPr algn="l">
              <a:buFont typeface="Arial" panose="020B0604020202020204" pitchFamily="34" charset="0"/>
              <a:buChar char="•"/>
            </a:pPr>
            <a:r>
              <a:rPr lang="zh-CN" altLang="en-US" sz="1400" b="1" i="0" u="none" strike="noStrike" dirty="0">
                <a:effectLst/>
                <a:latin typeface="Söhne"/>
              </a:rPr>
              <a:t>减少人为误差</a:t>
            </a:r>
            <a:r>
              <a:rPr lang="zh-CN" altLang="en-US" sz="1400" b="0" i="0" u="none" strike="noStrike" dirty="0">
                <a:effectLst/>
                <a:latin typeface="Söhne"/>
              </a:rPr>
              <a:t>：医生在影像诊断过程中可能会受到疲劳、主观判断偏差等因素的影响，而</a:t>
            </a:r>
            <a:r>
              <a:rPr lang="en-US" altLang="zh-CN" sz="1400" b="0" i="0" u="none" strike="noStrike" dirty="0">
                <a:effectLst/>
                <a:latin typeface="Söhne"/>
              </a:rPr>
              <a:t>AI</a:t>
            </a:r>
            <a:r>
              <a:rPr lang="zh-CN" altLang="en-US" sz="1400" b="0" i="0" u="none" strike="noStrike" dirty="0">
                <a:effectLst/>
                <a:latin typeface="Söhne"/>
              </a:rPr>
              <a:t>系统提供的是一致性的结果，能大幅减少这类误差。</a:t>
            </a:r>
            <a:endParaRPr lang="en-US" altLang="zh-CN" sz="1400" b="0" i="0" u="none" strike="noStrike" dirty="0">
              <a:effectLst/>
              <a:latin typeface="Söhne"/>
            </a:endParaRPr>
          </a:p>
          <a:p>
            <a:pPr algn="l">
              <a:buFont typeface="Arial" panose="020B0604020202020204" pitchFamily="34" charset="0"/>
              <a:buChar char="•"/>
            </a:pPr>
            <a:endParaRPr lang="zh-CN" altLang="en-US" sz="1400" b="0" i="0" u="none" strike="noStrike" dirty="0">
              <a:effectLst/>
              <a:latin typeface="Söhne"/>
            </a:endParaRPr>
          </a:p>
          <a:p>
            <a:pPr algn="l"/>
            <a:r>
              <a:rPr lang="en-US" altLang="zh-CN" sz="1400" b="1" i="0" u="none" strike="noStrike" dirty="0">
                <a:effectLst/>
                <a:latin typeface="Söhne"/>
              </a:rPr>
              <a:t>2. </a:t>
            </a:r>
            <a:r>
              <a:rPr lang="zh-CN" altLang="en-US" sz="1400" b="1" i="0" u="none" strike="noStrike" dirty="0">
                <a:effectLst/>
                <a:latin typeface="Söhne"/>
              </a:rPr>
              <a:t>加速诊断流程</a:t>
            </a:r>
          </a:p>
          <a:p>
            <a:pPr algn="l"/>
            <a:r>
              <a:rPr lang="zh-CN" altLang="en-US" sz="1400" b="0" i="0" u="none" strike="noStrike" dirty="0">
                <a:effectLst/>
                <a:latin typeface="Söhne"/>
              </a:rPr>
              <a:t>在处理大量医学影像数据时，</a:t>
            </a:r>
            <a:r>
              <a:rPr lang="en-US" altLang="zh-CN" sz="1400" b="0" i="0" u="none" strike="noStrike" dirty="0">
                <a:effectLst/>
                <a:latin typeface="Söhne"/>
              </a:rPr>
              <a:t>AI</a:t>
            </a:r>
            <a:r>
              <a:rPr lang="zh-CN" altLang="en-US" sz="1400" b="0" i="0" u="none" strike="noStrike" dirty="0">
                <a:effectLst/>
                <a:latin typeface="Söhne"/>
              </a:rPr>
              <a:t>显示出其无与伦比的速度优势：</a:t>
            </a:r>
          </a:p>
          <a:p>
            <a:pPr algn="l">
              <a:buFont typeface="Arial" panose="020B0604020202020204" pitchFamily="34" charset="0"/>
              <a:buChar char="•"/>
            </a:pPr>
            <a:r>
              <a:rPr lang="zh-CN" altLang="en-US" sz="1400" b="1" i="0" u="none" strike="noStrike" dirty="0">
                <a:effectLst/>
                <a:latin typeface="Söhne"/>
              </a:rPr>
              <a:t>快速处理大数据</a:t>
            </a:r>
            <a:r>
              <a:rPr lang="zh-CN" altLang="en-US" sz="1400" b="0" i="0" u="none" strike="noStrike" dirty="0">
                <a:effectLst/>
                <a:latin typeface="Söhne"/>
              </a:rPr>
              <a:t>：</a:t>
            </a:r>
            <a:r>
              <a:rPr lang="en-US" altLang="zh-CN" sz="1400" b="0" i="0" u="none" strike="noStrike" dirty="0">
                <a:effectLst/>
                <a:latin typeface="Söhne"/>
              </a:rPr>
              <a:t>AI</a:t>
            </a:r>
            <a:r>
              <a:rPr lang="zh-CN" altLang="en-US" sz="1400" b="0" i="0" u="none" strike="noStrike" dirty="0">
                <a:effectLst/>
                <a:latin typeface="Söhne"/>
              </a:rPr>
              <a:t>可以迅速分析成千上万的影像，大大缩短了等待时间和诊断周期。</a:t>
            </a:r>
          </a:p>
          <a:p>
            <a:pPr algn="l">
              <a:buFont typeface="Arial" panose="020B0604020202020204" pitchFamily="34" charset="0"/>
              <a:buChar char="•"/>
            </a:pPr>
            <a:r>
              <a:rPr lang="zh-CN" altLang="en-US" sz="1400" b="1" i="0" u="none" strike="noStrike" dirty="0">
                <a:effectLst/>
                <a:latin typeface="Söhne"/>
              </a:rPr>
              <a:t>即时反馈</a:t>
            </a:r>
            <a:r>
              <a:rPr lang="zh-CN" altLang="en-US" sz="1400" b="0" i="0" u="none" strike="noStrike" dirty="0">
                <a:effectLst/>
                <a:latin typeface="Söhne"/>
              </a:rPr>
              <a:t>：在紧急医疗情况下，</a:t>
            </a:r>
            <a:r>
              <a:rPr lang="en-US" altLang="zh-CN" sz="1400" b="0" i="0" u="none" strike="noStrike" dirty="0">
                <a:effectLst/>
                <a:latin typeface="Söhne"/>
              </a:rPr>
              <a:t>AI</a:t>
            </a:r>
            <a:r>
              <a:rPr lang="zh-CN" altLang="en-US" sz="1400" b="0" i="0" u="none" strike="noStrike" dirty="0">
                <a:effectLst/>
                <a:latin typeface="Söhne"/>
              </a:rPr>
              <a:t>能够提供快速的诊断反馈，帮助医生迅速做出医疗决策。</a:t>
            </a:r>
            <a:endParaRPr lang="en-US" altLang="zh-CN" sz="1400" b="0" i="0" u="none" strike="noStrike" dirty="0">
              <a:effectLst/>
              <a:latin typeface="Söhne"/>
            </a:endParaRPr>
          </a:p>
          <a:p>
            <a:pPr algn="l">
              <a:buFont typeface="Arial" panose="020B0604020202020204" pitchFamily="34" charset="0"/>
              <a:buChar char="•"/>
            </a:pPr>
            <a:endParaRPr lang="zh-CN" altLang="en-US" sz="1400" b="0" i="0" u="none" strike="noStrike" dirty="0">
              <a:effectLst/>
              <a:latin typeface="Söhne"/>
            </a:endParaRPr>
          </a:p>
          <a:p>
            <a:pPr algn="l"/>
            <a:r>
              <a:rPr lang="en-US" altLang="zh-CN" sz="1400" b="1" i="0" u="none" strike="noStrike" dirty="0">
                <a:effectLst/>
                <a:latin typeface="Söhne"/>
              </a:rPr>
              <a:t>3. </a:t>
            </a:r>
            <a:r>
              <a:rPr lang="zh-CN" altLang="en-US" sz="1400" b="1" i="0" u="none" strike="noStrike" dirty="0">
                <a:effectLst/>
                <a:latin typeface="Söhne"/>
              </a:rPr>
              <a:t>优化医疗资源配置</a:t>
            </a:r>
          </a:p>
          <a:p>
            <a:pPr algn="l"/>
            <a:r>
              <a:rPr lang="en-US" altLang="zh-CN" sz="1400" b="0" i="0" u="none" strike="noStrike" dirty="0">
                <a:effectLst/>
                <a:latin typeface="Söhne"/>
              </a:rPr>
              <a:t>AI</a:t>
            </a:r>
            <a:r>
              <a:rPr lang="zh-CN" altLang="en-US" sz="1400" b="0" i="0" u="none" strike="noStrike" dirty="0">
                <a:effectLst/>
                <a:latin typeface="Söhne"/>
              </a:rPr>
              <a:t>在医学影像的应用还能帮助医疗机构更有效地分配资源：</a:t>
            </a:r>
          </a:p>
          <a:p>
            <a:pPr algn="l">
              <a:buFont typeface="Arial" panose="020B0604020202020204" pitchFamily="34" charset="0"/>
              <a:buChar char="•"/>
            </a:pPr>
            <a:r>
              <a:rPr lang="zh-CN" altLang="en-US" sz="1400" b="1" i="0" u="none" strike="noStrike" dirty="0">
                <a:effectLst/>
                <a:latin typeface="Söhne"/>
              </a:rPr>
              <a:t>减轻专家负担</a:t>
            </a:r>
            <a:r>
              <a:rPr lang="zh-CN" altLang="en-US" sz="1400" b="0" i="0" u="none" strike="noStrike" dirty="0">
                <a:effectLst/>
                <a:latin typeface="Söhne"/>
              </a:rPr>
              <a:t>：通过自动处理常规和明显的病例，</a:t>
            </a:r>
            <a:r>
              <a:rPr lang="en-US" altLang="zh-CN" sz="1400" b="0" i="0" u="none" strike="noStrike" dirty="0">
                <a:effectLst/>
                <a:latin typeface="Söhne"/>
              </a:rPr>
              <a:t>AI</a:t>
            </a:r>
            <a:r>
              <a:rPr lang="zh-CN" altLang="en-US" sz="1400" b="0" i="0" u="none" strike="noStrike" dirty="0">
                <a:effectLst/>
                <a:latin typeface="Söhne"/>
              </a:rPr>
              <a:t>使放射科医生能够专注于更复杂或需专业知识的病例。</a:t>
            </a:r>
          </a:p>
          <a:p>
            <a:pPr algn="l">
              <a:buFont typeface="Arial" panose="020B0604020202020204" pitchFamily="34" charset="0"/>
              <a:buChar char="•"/>
            </a:pPr>
            <a:r>
              <a:rPr lang="zh-CN" altLang="en-US" sz="1400" b="1" i="0" u="none" strike="noStrike" dirty="0">
                <a:effectLst/>
                <a:latin typeface="Söhne"/>
              </a:rPr>
              <a:t>成本效益</a:t>
            </a:r>
            <a:r>
              <a:rPr lang="zh-CN" altLang="en-US" sz="1400" b="0" i="0" u="none" strike="noStrike" dirty="0">
                <a:effectLst/>
                <a:latin typeface="Söhne"/>
              </a:rPr>
              <a:t>：</a:t>
            </a:r>
            <a:r>
              <a:rPr lang="en-US" altLang="zh-CN" sz="1400" b="0" i="0" u="none" strike="noStrike" dirty="0">
                <a:effectLst/>
                <a:latin typeface="Söhne"/>
              </a:rPr>
              <a:t>AI</a:t>
            </a:r>
            <a:r>
              <a:rPr lang="zh-CN" altLang="en-US" sz="1400" b="0" i="0" u="none" strike="noStrike" dirty="0">
                <a:effectLst/>
                <a:latin typeface="Söhne"/>
              </a:rPr>
              <a:t>技术的应用减少了对昂贵医疗资源的需求，如专家时间和高级诊断设备的使用，从而降低整体医疗成本。</a:t>
            </a:r>
            <a:endParaRPr lang="en-US" altLang="zh-CN" sz="1400" b="0" i="0" u="none" strike="noStrike" dirty="0">
              <a:effectLst/>
              <a:latin typeface="Söhne"/>
            </a:endParaRPr>
          </a:p>
          <a:p>
            <a:pPr algn="l">
              <a:buFont typeface="Arial" panose="020B0604020202020204" pitchFamily="34" charset="0"/>
              <a:buChar char="•"/>
            </a:pPr>
            <a:endParaRPr lang="zh-CN" altLang="en-US" sz="1400" b="0" i="0" u="none" strike="noStrike" dirty="0">
              <a:effectLst/>
              <a:latin typeface="Söhne"/>
            </a:endParaRPr>
          </a:p>
          <a:p>
            <a:pPr algn="l"/>
            <a:r>
              <a:rPr lang="en-US" altLang="zh-CN" sz="1400" b="1" i="0" u="none" strike="noStrike" dirty="0">
                <a:effectLst/>
                <a:latin typeface="Söhne"/>
              </a:rPr>
              <a:t>4. </a:t>
            </a:r>
            <a:r>
              <a:rPr lang="zh-CN" altLang="en-US" sz="1400" b="1" i="0" u="none" strike="noStrike" dirty="0">
                <a:effectLst/>
                <a:latin typeface="Söhne"/>
              </a:rPr>
              <a:t>个性化医疗治疗</a:t>
            </a:r>
          </a:p>
          <a:p>
            <a:pPr algn="l"/>
            <a:r>
              <a:rPr lang="en-US" altLang="zh-CN" sz="1400" b="0" i="0" u="none" strike="noStrike" dirty="0">
                <a:effectLst/>
                <a:latin typeface="Söhne"/>
              </a:rPr>
              <a:t>AI</a:t>
            </a:r>
            <a:r>
              <a:rPr lang="zh-CN" altLang="en-US" sz="1400" b="0" i="0" u="none" strike="noStrike" dirty="0">
                <a:effectLst/>
                <a:latin typeface="Söhne"/>
              </a:rPr>
              <a:t>通过分析医学影像与其他临床数据的综合，能够提供更精确的疾病分类，从而支持个性化治疗方案的制定：</a:t>
            </a:r>
          </a:p>
          <a:p>
            <a:pPr algn="l">
              <a:buFont typeface="Arial" panose="020B0604020202020204" pitchFamily="34" charset="0"/>
              <a:buChar char="•"/>
            </a:pPr>
            <a:r>
              <a:rPr lang="zh-CN" altLang="en-US" sz="1400" b="1" i="0" u="none" strike="noStrike" dirty="0">
                <a:effectLst/>
                <a:latin typeface="Söhne"/>
              </a:rPr>
              <a:t>精准医疗</a:t>
            </a:r>
            <a:r>
              <a:rPr lang="zh-CN" altLang="en-US" sz="1400" b="0" i="0" u="none" strike="noStrike" dirty="0">
                <a:effectLst/>
                <a:latin typeface="Söhne"/>
              </a:rPr>
              <a:t>：</a:t>
            </a:r>
            <a:r>
              <a:rPr lang="en-US" altLang="zh-CN" sz="1400" b="0" i="0" u="none" strike="noStrike" dirty="0">
                <a:effectLst/>
                <a:latin typeface="Söhne"/>
              </a:rPr>
              <a:t>AI</a:t>
            </a:r>
            <a:r>
              <a:rPr lang="zh-CN" altLang="en-US" sz="1400" b="0" i="0" u="none" strike="noStrike" dirty="0">
                <a:effectLst/>
                <a:latin typeface="Söhne"/>
              </a:rPr>
              <a:t>可以帮助医生根据患者病情的具体特点，设计更加个性化的治疗计划。</a:t>
            </a:r>
          </a:p>
          <a:p>
            <a:pPr algn="l">
              <a:buFont typeface="Arial" panose="020B0604020202020204" pitchFamily="34" charset="0"/>
              <a:buChar char="•"/>
            </a:pPr>
            <a:r>
              <a:rPr lang="zh-CN" altLang="en-US" sz="1400" b="1" i="0" u="none" strike="noStrike" dirty="0">
                <a:effectLst/>
                <a:latin typeface="Söhne"/>
              </a:rPr>
              <a:t>治疗效果监测</a:t>
            </a:r>
            <a:r>
              <a:rPr lang="zh-CN" altLang="en-US" sz="1400" b="0" i="0" u="none" strike="noStrike" dirty="0">
                <a:effectLst/>
                <a:latin typeface="Söhne"/>
              </a:rPr>
              <a:t>：</a:t>
            </a:r>
            <a:r>
              <a:rPr lang="en-US" altLang="zh-CN" sz="1400" b="0" i="0" u="none" strike="noStrike" dirty="0">
                <a:effectLst/>
                <a:latin typeface="Söhne"/>
              </a:rPr>
              <a:t>AI</a:t>
            </a:r>
            <a:r>
              <a:rPr lang="zh-CN" altLang="en-US" sz="1400" b="0" i="0" u="none" strike="noStrike" dirty="0">
                <a:effectLst/>
                <a:latin typeface="Söhne"/>
              </a:rPr>
              <a:t>能够持续追踪和分析治疗过程中的影像变化，评估治疗效果，及时调整治疗方案。</a:t>
            </a:r>
            <a:endParaRPr lang="en-US" altLang="zh-CN" sz="1400" b="0" i="0" u="none" strike="noStrike" dirty="0">
              <a:effectLst/>
              <a:latin typeface="Söhne"/>
            </a:endParaRPr>
          </a:p>
          <a:p>
            <a:pPr algn="l">
              <a:buFont typeface="Arial" panose="020B0604020202020204" pitchFamily="34" charset="0"/>
              <a:buChar char="•"/>
            </a:pPr>
            <a:endParaRPr lang="zh-CN" altLang="en-US" sz="1400" b="0" i="0" u="none" strike="noStrike" dirty="0">
              <a:effectLst/>
              <a:latin typeface="Söhne"/>
            </a:endParaRPr>
          </a:p>
          <a:p>
            <a:pPr algn="l"/>
            <a:r>
              <a:rPr lang="en-US" altLang="zh-CN" sz="1400" b="1" i="0" u="none" strike="noStrike" dirty="0">
                <a:effectLst/>
                <a:latin typeface="Söhne"/>
              </a:rPr>
              <a:t>5. </a:t>
            </a:r>
            <a:r>
              <a:rPr lang="zh-CN" altLang="en-US" sz="1400" b="1" i="0" u="none" strike="noStrike" dirty="0">
                <a:effectLst/>
                <a:latin typeface="Söhne"/>
              </a:rPr>
              <a:t>促进医疗研究和创新</a:t>
            </a:r>
          </a:p>
          <a:p>
            <a:pPr algn="l"/>
            <a:r>
              <a:rPr lang="en-US" altLang="zh-CN" sz="1400" b="0" i="0" u="none" strike="noStrike" dirty="0">
                <a:effectLst/>
                <a:latin typeface="Söhne"/>
              </a:rPr>
              <a:t>AI</a:t>
            </a:r>
            <a:r>
              <a:rPr lang="zh-CN" altLang="en-US" sz="1400" b="0" i="0" u="none" strike="noStrike" dirty="0">
                <a:effectLst/>
                <a:latin typeface="Söhne"/>
              </a:rPr>
              <a:t>在处理和分析医学影像的过程中积累的大量数据，为医学研究提供了丰富的资源：</a:t>
            </a:r>
          </a:p>
          <a:p>
            <a:pPr algn="l">
              <a:buFont typeface="Arial" panose="020B0604020202020204" pitchFamily="34" charset="0"/>
              <a:buChar char="•"/>
            </a:pPr>
            <a:r>
              <a:rPr lang="zh-CN" altLang="en-US" sz="1400" b="1" i="0" u="none" strike="noStrike" dirty="0">
                <a:effectLst/>
                <a:latin typeface="Söhne"/>
              </a:rPr>
              <a:t>数据挖掘和模式识别</a:t>
            </a:r>
            <a:r>
              <a:rPr lang="zh-CN" altLang="en-US" sz="1400" b="0" i="0" u="none" strike="noStrike" dirty="0">
                <a:effectLst/>
                <a:latin typeface="Söhne"/>
              </a:rPr>
              <a:t>：</a:t>
            </a:r>
            <a:r>
              <a:rPr lang="en-US" altLang="zh-CN" sz="1400" b="0" i="0" u="none" strike="noStrike" dirty="0">
                <a:effectLst/>
                <a:latin typeface="Söhne"/>
              </a:rPr>
              <a:t>AI</a:t>
            </a:r>
            <a:r>
              <a:rPr lang="zh-CN" altLang="en-US" sz="1400" b="0" i="0" u="none" strike="noStrike" dirty="0">
                <a:effectLst/>
                <a:latin typeface="Söhne"/>
              </a:rPr>
              <a:t>可以帮助研究人员从大数据中识别新的疾病模式，推动医学知识的进步。</a:t>
            </a:r>
          </a:p>
          <a:p>
            <a:pPr algn="l">
              <a:buFont typeface="Arial" panose="020B0604020202020204" pitchFamily="34" charset="0"/>
              <a:buChar char="•"/>
            </a:pPr>
            <a:r>
              <a:rPr lang="zh-CN" altLang="en-US" sz="1400" b="1" i="0" u="none" strike="noStrike" dirty="0">
                <a:effectLst/>
                <a:latin typeface="Söhne"/>
              </a:rPr>
              <a:t>临床试验</a:t>
            </a:r>
            <a:r>
              <a:rPr lang="zh-CN" altLang="en-US" sz="1400" b="0" i="0" u="none" strike="noStrike" dirty="0">
                <a:effectLst/>
                <a:latin typeface="Söhne"/>
              </a:rPr>
              <a:t>：</a:t>
            </a:r>
            <a:r>
              <a:rPr lang="en-US" altLang="zh-CN" sz="1400" b="0" i="0" u="none" strike="noStrike" dirty="0">
                <a:effectLst/>
                <a:latin typeface="Söhne"/>
              </a:rPr>
              <a:t>AI</a:t>
            </a:r>
            <a:r>
              <a:rPr lang="zh-CN" altLang="en-US" sz="1400" b="0" i="0" u="none" strike="noStrike" dirty="0">
                <a:effectLst/>
                <a:latin typeface="Söhne"/>
              </a:rPr>
              <a:t>技术可以用于筛选适合</a:t>
            </a:r>
          </a:p>
          <a:p>
            <a:endParaRPr kumimoji="1" lang="zh-CN" altLang="en-US" sz="3200" dirty="0"/>
          </a:p>
        </p:txBody>
      </p:sp>
    </p:spTree>
    <p:extLst>
      <p:ext uri="{BB962C8B-B14F-4D97-AF65-F5344CB8AC3E}">
        <p14:creationId xmlns:p14="http://schemas.microsoft.com/office/powerpoint/2010/main" val="3558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ctrTitle"/>
          </p:nvPr>
        </p:nvSpPr>
        <p:spPr/>
        <p:txBody>
          <a:bodyPr/>
          <a:lstStyle/>
          <a:p>
            <a:endParaRPr lang="zh-CN" altLang="en-US"/>
          </a:p>
        </p:txBody>
      </p:sp>
      <p:sp>
        <p:nvSpPr>
          <p:cNvPr id="23" name="副标题 22"/>
          <p:cNvSpPr>
            <a:spLocks noGrp="1"/>
          </p:cNvSpPr>
          <p:nvPr>
            <p:ph type="subTitle" idx="1"/>
          </p:nvPr>
        </p:nvSpPr>
        <p:spPr/>
        <p:txBody>
          <a:bodyPr/>
          <a:lstStyle/>
          <a:p>
            <a:endParaRPr lang="zh-CN" altLang="en-US"/>
          </a:p>
        </p:txBody>
      </p:sp>
      <p:pic>
        <p:nvPicPr>
          <p:cNvPr id="91" name="图片 90" descr="图片包含 建筑, 游戏机&#10;&#10;描述已自动生成"/>
          <p:cNvPicPr>
            <a:picLocks noChangeAspect="1"/>
          </p:cNvPicPr>
          <p:nvPr/>
        </p:nvPicPr>
        <p:blipFill rotWithShape="1">
          <a:blip r:embed="rId4">
            <a:extLst>
              <a:ext uri="{28A0092B-C50C-407E-A947-70E740481C1C}">
                <a14:useLocalDpi xmlns:a14="http://schemas.microsoft.com/office/drawing/2010/main" val="0"/>
              </a:ext>
            </a:extLst>
          </a:blip>
          <a:srcRect r="16667"/>
          <a:stretch>
            <a:fillRect/>
          </a:stretch>
        </p:blipFill>
        <p:spPr>
          <a:xfrm flipH="1">
            <a:off x="0" y="0"/>
            <a:ext cx="12192000" cy="6858000"/>
          </a:xfrm>
          <a:prstGeom prst="rect">
            <a:avLst/>
          </a:prstGeom>
        </p:spPr>
      </p:pic>
      <p:sp>
        <p:nvSpPr>
          <p:cNvPr id="24" name="文本框 23"/>
          <p:cNvSpPr txBox="1"/>
          <p:nvPr>
            <p:custDataLst>
              <p:tags r:id="rId1"/>
            </p:custDataLst>
          </p:nvPr>
        </p:nvSpPr>
        <p:spPr>
          <a:xfrm>
            <a:off x="5882005" y="2945130"/>
            <a:ext cx="7551420" cy="1445260"/>
          </a:xfrm>
          <a:prstGeom prst="rect">
            <a:avLst/>
          </a:prstGeom>
          <a:noFill/>
        </p:spPr>
        <p:txBody>
          <a:bodyPr wrap="square" rtlCol="0">
            <a:spAutoFit/>
          </a:bodyPr>
          <a:lstStyle/>
          <a:p>
            <a:pPr lvl="0" algn="l">
              <a:buClrTx/>
              <a:buSzTx/>
              <a:buFontTx/>
            </a:pPr>
            <a:r>
              <a:rPr lang="zh-CN" altLang="en-US" sz="8800">
                <a:solidFill>
                  <a:srgbClr val="173885"/>
                </a:solidFill>
                <a:uFillTx/>
                <a:latin typeface="思源宋体 CN Heavy" panose="02020900000000000000" pitchFamily="18" charset="-122"/>
                <a:ea typeface="思源宋体 CN Heavy" panose="02020900000000000000" pitchFamily="18" charset="-122"/>
                <a:sym typeface="+mn-ea"/>
              </a:rPr>
              <a:t>成功案例</a:t>
            </a:r>
          </a:p>
        </p:txBody>
      </p:sp>
      <p:sp>
        <p:nvSpPr>
          <p:cNvPr id="26" name="文本框 25"/>
          <p:cNvSpPr txBox="1"/>
          <p:nvPr>
            <p:custDataLst>
              <p:tags r:id="rId2"/>
            </p:custDataLst>
          </p:nvPr>
        </p:nvSpPr>
        <p:spPr>
          <a:xfrm>
            <a:off x="5897880" y="1746885"/>
            <a:ext cx="4676140" cy="1014730"/>
          </a:xfrm>
          <a:prstGeom prst="rect">
            <a:avLst/>
          </a:prstGeom>
          <a:noFill/>
        </p:spPr>
        <p:txBody>
          <a:bodyPr wrap="square" rtlCol="0">
            <a:spAutoFit/>
          </a:bodyPr>
          <a:lstStyle/>
          <a:p>
            <a:pPr lvl="0" algn="l">
              <a:buClrTx/>
              <a:buSzTx/>
              <a:buFontTx/>
            </a:pPr>
            <a:r>
              <a:rPr lang="en-US" altLang="zh-CN" sz="6000" b="1">
                <a:solidFill>
                  <a:srgbClr val="7D0304"/>
                </a:solidFill>
                <a:latin typeface="思源黑体 Heavy" panose="020B0A00000000000000" charset="-122"/>
                <a:ea typeface="思源黑体 Heavy" panose="020B0A00000000000000" charset="-122"/>
                <a:sym typeface="+mn-ea"/>
              </a:rPr>
              <a:t>Part 04</a:t>
            </a:r>
          </a:p>
        </p:txBody>
      </p:sp>
      <p:grpSp>
        <p:nvGrpSpPr>
          <p:cNvPr id="42" name="组合 41"/>
          <p:cNvGrpSpPr/>
          <p:nvPr/>
        </p:nvGrpSpPr>
        <p:grpSpPr>
          <a:xfrm>
            <a:off x="0" y="0"/>
            <a:ext cx="5013960" cy="6858000"/>
            <a:chOff x="0" y="0"/>
            <a:chExt cx="7896" cy="10800"/>
          </a:xfrm>
        </p:grpSpPr>
        <p:sp>
          <p:nvSpPr>
            <p:cNvPr id="43" name="矩形 42"/>
            <p:cNvSpPr/>
            <p:nvPr/>
          </p:nvSpPr>
          <p:spPr>
            <a:xfrm>
              <a:off x="0" y="0"/>
              <a:ext cx="7455"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4" name="矩形 43"/>
            <p:cNvSpPr/>
            <p:nvPr/>
          </p:nvSpPr>
          <p:spPr>
            <a:xfrm>
              <a:off x="0" y="0"/>
              <a:ext cx="6781"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5" name="矩形 44"/>
            <p:cNvSpPr/>
            <p:nvPr/>
          </p:nvSpPr>
          <p:spPr>
            <a:xfrm>
              <a:off x="0" y="0"/>
              <a:ext cx="6343"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6" name="矩形 45"/>
            <p:cNvSpPr/>
            <p:nvPr/>
          </p:nvSpPr>
          <p:spPr>
            <a:xfrm>
              <a:off x="0" y="0"/>
              <a:ext cx="5515"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47" name="组合 46"/>
            <p:cNvGrpSpPr/>
            <p:nvPr/>
          </p:nvGrpSpPr>
          <p:grpSpPr>
            <a:xfrm>
              <a:off x="1235" y="2335"/>
              <a:ext cx="2055" cy="2338"/>
              <a:chOff x="1923202" y="2662354"/>
              <a:chExt cx="3667690" cy="4173520"/>
            </a:xfrm>
          </p:grpSpPr>
          <p:sp>
            <p:nvSpPr>
              <p:cNvPr id="48" name="任意多边形: 形状 82"/>
              <p:cNvSpPr/>
              <p:nvPr/>
            </p:nvSpPr>
            <p:spPr>
              <a:xfrm rot="5400000">
                <a:off x="1670287" y="2915269"/>
                <a:ext cx="4173520" cy="366769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9" name="任意多边形: 形状 81"/>
              <p:cNvSpPr/>
              <p:nvPr/>
            </p:nvSpPr>
            <p:spPr>
              <a:xfrm rot="5400000">
                <a:off x="2309413" y="3476935"/>
                <a:ext cx="2895268" cy="2544366"/>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50" name="任意多边形: 形状 62"/>
            <p:cNvSpPr/>
            <p:nvPr/>
          </p:nvSpPr>
          <p:spPr>
            <a:xfrm rot="5400000">
              <a:off x="2709" y="8430"/>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1" name="任意多边形: 形状 64"/>
            <p:cNvSpPr/>
            <p:nvPr/>
          </p:nvSpPr>
          <p:spPr>
            <a:xfrm rot="5400000">
              <a:off x="6810" y="1905"/>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17388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2" name="任意多边形: 形状 63"/>
            <p:cNvSpPr/>
            <p:nvPr/>
          </p:nvSpPr>
          <p:spPr>
            <a:xfrm rot="5400000">
              <a:off x="6933" y="2013"/>
              <a:ext cx="910" cy="80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a:solidFill>
                <a:schemeClr val="bg1"/>
              </a:solid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grpSp>
        <p:nvGrpSpPr>
          <p:cNvPr id="53" name="组合 52"/>
          <p:cNvGrpSpPr/>
          <p:nvPr/>
        </p:nvGrpSpPr>
        <p:grpSpPr>
          <a:xfrm>
            <a:off x="1398905" y="1264285"/>
            <a:ext cx="4199890" cy="4779010"/>
            <a:chOff x="2203" y="1991"/>
            <a:chExt cx="6614" cy="7526"/>
          </a:xfrm>
        </p:grpSpPr>
        <p:sp>
          <p:nvSpPr>
            <p:cNvPr id="54" name="任意多边形: 形状 60"/>
            <p:cNvSpPr/>
            <p:nvPr/>
          </p:nvSpPr>
          <p:spPr>
            <a:xfrm rot="5400000">
              <a:off x="1747" y="2447"/>
              <a:ext cx="7527" cy="6614"/>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7D03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5" name="任意多边形: 形状 59"/>
            <p:cNvSpPr/>
            <p:nvPr/>
          </p:nvSpPr>
          <p:spPr>
            <a:xfrm rot="5400000">
              <a:off x="1993" y="2663"/>
              <a:ext cx="7034" cy="6182"/>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6" name="任意多边形: 形状 59"/>
            <p:cNvSpPr/>
            <p:nvPr/>
          </p:nvSpPr>
          <p:spPr>
            <a:xfrm rot="5400000">
              <a:off x="2204" y="2849"/>
              <a:ext cx="6611" cy="5811"/>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Tree>
    <p:extLst>
      <p:ext uri="{BB962C8B-B14F-4D97-AF65-F5344CB8AC3E}">
        <p14:creationId xmlns:p14="http://schemas.microsoft.com/office/powerpoint/2010/main" val="2425719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1" presetClass="entr" presetSubtype="1" fill="hold" nodeType="afterEffect">
                                  <p:stCondLst>
                                    <p:cond delay="0"/>
                                  </p:stCondLst>
                                  <p:childTnLst>
                                    <p:set>
                                      <p:cBhvr>
                                        <p:cTn id="21" dur="1000" fill="hold">
                                          <p:stCondLst>
                                            <p:cond delay="0"/>
                                          </p:stCondLst>
                                        </p:cTn>
                                        <p:tgtEl>
                                          <p:spTgt spid="53"/>
                                        </p:tgtEl>
                                        <p:attrNameLst>
                                          <p:attrName>style.visibility</p:attrName>
                                        </p:attrNameLst>
                                      </p:cBhvr>
                                      <p:to>
                                        <p:strVal val="visible"/>
                                      </p:to>
                                    </p:set>
                                    <p:animEffect transition="in" filter="wheel(1)">
                                      <p:cBhvr>
                                        <p:cTn id="22"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7895" y="316865"/>
            <a:ext cx="3844925" cy="5378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成功案例</a:t>
            </a:r>
          </a:p>
        </p:txBody>
      </p:sp>
      <p:grpSp>
        <p:nvGrpSpPr>
          <p:cNvPr id="5" name="组合 4"/>
          <p:cNvGrpSpPr/>
          <p:nvPr/>
        </p:nvGrpSpPr>
        <p:grpSpPr>
          <a:xfrm>
            <a:off x="1194435" y="1673225"/>
            <a:ext cx="4177665" cy="1016000"/>
            <a:chOff x="1881" y="2635"/>
            <a:chExt cx="6579" cy="1600"/>
          </a:xfrm>
        </p:grpSpPr>
        <p:sp>
          <p:nvSpPr>
            <p:cNvPr id="3" name="矩形 2"/>
            <p:cNvSpPr/>
            <p:nvPr/>
          </p:nvSpPr>
          <p:spPr>
            <a:xfrm>
              <a:off x="1881" y="3512"/>
              <a:ext cx="6579" cy="723"/>
            </a:xfrm>
            <a:prstGeom prst="rect">
              <a:avLst/>
            </a:prstGeom>
          </p:spPr>
          <p:txBody>
            <a:bodyPr wrap="square">
              <a:spAutoFit/>
            </a:bodyPr>
            <a:lstStyle/>
            <a:p>
              <a:pPr>
                <a:lnSpc>
                  <a:spcPct val="150000"/>
                </a:lnSpc>
                <a:spcBef>
                  <a:spcPts val="300"/>
                </a:spcBef>
                <a:spcAft>
                  <a:spcPts val="300"/>
                </a:spcAft>
              </a:pPr>
              <a:endParaRPr lang="zh-CN" altLang="en-US" dirty="0">
                <a:latin typeface="阿里巴巴普惠体" panose="00020600040101010101" charset="-122"/>
                <a:ea typeface="阿里巴巴普惠体" panose="00020600040101010101" charset="-122"/>
                <a:cs typeface="+mn-ea"/>
                <a:sym typeface="+mn-lt"/>
              </a:endParaRPr>
            </a:p>
          </p:txBody>
        </p:sp>
        <p:sp>
          <p:nvSpPr>
            <p:cNvPr id="12" name="圆角矩形 11"/>
            <p:cNvSpPr/>
            <p:nvPr>
              <p:custDataLst>
                <p:tags r:id="rId1"/>
              </p:custDataLst>
            </p:nvPr>
          </p:nvSpPr>
          <p:spPr>
            <a:xfrm>
              <a:off x="1881" y="2635"/>
              <a:ext cx="2938" cy="659"/>
            </a:xfrm>
            <a:prstGeom prst="roundRect">
              <a:avLst>
                <a:gd name="adj" fmla="val 50000"/>
              </a:avLst>
            </a:prstGeom>
            <a:gradFill>
              <a:gsLst>
                <a:gs pos="48000">
                  <a:schemeClr val="accent4"/>
                </a:gs>
                <a:gs pos="0">
                  <a:schemeClr val="accent4">
                    <a:lumMod val="60000"/>
                    <a:lumOff val="40000"/>
                  </a:schemeClr>
                </a:gs>
                <a:gs pos="81000">
                  <a:schemeClr val="accent4"/>
                </a:gs>
                <a:gs pos="100000">
                  <a:schemeClr val="accent4">
                    <a:lumMod val="60000"/>
                    <a:lumOff val="4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ct val="0"/>
                </a:spcBef>
                <a:spcAft>
                  <a:spcPct val="0"/>
                </a:spcAft>
                <a:buClrTx/>
                <a:buSzTx/>
                <a:buFontTx/>
              </a:pPr>
              <a:r>
                <a:rPr lang="zh-CN" altLang="en-US" sz="2000" dirty="0">
                  <a:solidFill>
                    <a:schemeClr val="bg1"/>
                  </a:solidFill>
                  <a:latin typeface="+mn-ea"/>
                  <a:cs typeface="+mn-ea"/>
                  <a:sym typeface="+mn-ea"/>
                </a:rPr>
                <a:t>五大应用方向</a:t>
              </a:r>
            </a:p>
          </p:txBody>
        </p:sp>
      </p:grpSp>
      <p:sp>
        <p:nvSpPr>
          <p:cNvPr id="7" name="文本框 6">
            <a:extLst>
              <a:ext uri="{FF2B5EF4-FFF2-40B4-BE49-F238E27FC236}">
                <a16:creationId xmlns:a16="http://schemas.microsoft.com/office/drawing/2014/main" id="{8B51CB82-2EC9-594D-8A43-DC4A5108A4A5}"/>
              </a:ext>
            </a:extLst>
          </p:cNvPr>
          <p:cNvSpPr txBox="1"/>
          <p:nvPr/>
        </p:nvSpPr>
        <p:spPr>
          <a:xfrm>
            <a:off x="1345324" y="2385848"/>
            <a:ext cx="2060179" cy="369332"/>
          </a:xfrm>
          <a:prstGeom prst="rect">
            <a:avLst/>
          </a:prstGeom>
          <a:noFill/>
        </p:spPr>
        <p:txBody>
          <a:bodyPr wrap="none" rtlCol="0">
            <a:spAutoFit/>
          </a:bodyPr>
          <a:lstStyle/>
          <a:p>
            <a:r>
              <a:rPr kumimoji="1" lang="en-US" altLang="zh-CN" dirty="0"/>
              <a:t>1.</a:t>
            </a:r>
            <a:r>
              <a:rPr kumimoji="1" lang="zh-CN" altLang="en-US" dirty="0"/>
              <a:t> 识别心血管异常</a:t>
            </a:r>
          </a:p>
        </p:txBody>
      </p:sp>
      <p:sp>
        <p:nvSpPr>
          <p:cNvPr id="8" name="文本框 7">
            <a:extLst>
              <a:ext uri="{FF2B5EF4-FFF2-40B4-BE49-F238E27FC236}">
                <a16:creationId xmlns:a16="http://schemas.microsoft.com/office/drawing/2014/main" id="{3AD194C0-3318-0746-98CB-4FCD0BEF881A}"/>
              </a:ext>
            </a:extLst>
          </p:cNvPr>
          <p:cNvSpPr txBox="1"/>
          <p:nvPr/>
        </p:nvSpPr>
        <p:spPr>
          <a:xfrm>
            <a:off x="1345324" y="3100552"/>
            <a:ext cx="2983509" cy="369332"/>
          </a:xfrm>
          <a:prstGeom prst="rect">
            <a:avLst/>
          </a:prstGeom>
          <a:noFill/>
        </p:spPr>
        <p:txBody>
          <a:bodyPr wrap="none" rtlCol="0">
            <a:spAutoFit/>
          </a:bodyPr>
          <a:lstStyle/>
          <a:p>
            <a:r>
              <a:rPr kumimoji="1" lang="en-US" altLang="zh-CN" dirty="0"/>
              <a:t>2.</a:t>
            </a:r>
            <a:r>
              <a:rPr kumimoji="1" lang="zh-CN" altLang="en-US" dirty="0"/>
              <a:t> 检验骨折和其他肌肉拉伤</a:t>
            </a:r>
            <a:endParaRPr kumimoji="1" lang="en-US" altLang="zh-CN" dirty="0"/>
          </a:p>
        </p:txBody>
      </p:sp>
      <p:sp>
        <p:nvSpPr>
          <p:cNvPr id="9" name="文本框 8">
            <a:extLst>
              <a:ext uri="{FF2B5EF4-FFF2-40B4-BE49-F238E27FC236}">
                <a16:creationId xmlns:a16="http://schemas.microsoft.com/office/drawing/2014/main" id="{645499C6-A01F-B74E-8B55-1F70543B9FAF}"/>
              </a:ext>
            </a:extLst>
          </p:cNvPr>
          <p:cNvSpPr txBox="1"/>
          <p:nvPr/>
        </p:nvSpPr>
        <p:spPr>
          <a:xfrm>
            <a:off x="1345324" y="3815256"/>
            <a:ext cx="2752677" cy="369332"/>
          </a:xfrm>
          <a:prstGeom prst="rect">
            <a:avLst/>
          </a:prstGeom>
          <a:noFill/>
        </p:spPr>
        <p:txBody>
          <a:bodyPr wrap="none" rtlCol="0">
            <a:spAutoFit/>
          </a:bodyPr>
          <a:lstStyle/>
          <a:p>
            <a:r>
              <a:rPr kumimoji="1" lang="en-US" altLang="zh-CN" dirty="0"/>
              <a:t>3.</a:t>
            </a:r>
            <a:r>
              <a:rPr kumimoji="1" lang="zh-CN" altLang="en-US" dirty="0"/>
              <a:t> 协助诊断神经系统疾病</a:t>
            </a:r>
            <a:endParaRPr kumimoji="1" lang="en-US" altLang="zh-CN" dirty="0"/>
          </a:p>
        </p:txBody>
      </p:sp>
      <p:sp>
        <p:nvSpPr>
          <p:cNvPr id="10" name="文本框 9">
            <a:extLst>
              <a:ext uri="{FF2B5EF4-FFF2-40B4-BE49-F238E27FC236}">
                <a16:creationId xmlns:a16="http://schemas.microsoft.com/office/drawing/2014/main" id="{7B247F5B-A4A7-7942-A676-23E44591BDED}"/>
              </a:ext>
            </a:extLst>
          </p:cNvPr>
          <p:cNvSpPr txBox="1"/>
          <p:nvPr/>
        </p:nvSpPr>
        <p:spPr>
          <a:xfrm>
            <a:off x="1345324" y="4529960"/>
            <a:ext cx="3082895" cy="369332"/>
          </a:xfrm>
          <a:prstGeom prst="rect">
            <a:avLst/>
          </a:prstGeom>
          <a:noFill/>
        </p:spPr>
        <p:txBody>
          <a:bodyPr wrap="none" rtlCol="0">
            <a:spAutoFit/>
          </a:bodyPr>
          <a:lstStyle/>
          <a:p>
            <a:r>
              <a:rPr kumimoji="1" lang="en-US" altLang="zh-CN" dirty="0"/>
              <a:t>4.</a:t>
            </a:r>
            <a:r>
              <a:rPr kumimoji="1" lang="zh-CN" altLang="en-US" dirty="0"/>
              <a:t> 识别标记胸部疾病</a:t>
            </a:r>
            <a:r>
              <a:rPr kumimoji="1" lang="en-US" altLang="zh-CN" dirty="0"/>
              <a:t>/</a:t>
            </a:r>
            <a:r>
              <a:rPr kumimoji="1" lang="zh-CN" altLang="en-US" dirty="0"/>
              <a:t>并发症</a:t>
            </a:r>
          </a:p>
        </p:txBody>
      </p:sp>
      <p:sp>
        <p:nvSpPr>
          <p:cNvPr id="11" name="文本框 10">
            <a:extLst>
              <a:ext uri="{FF2B5EF4-FFF2-40B4-BE49-F238E27FC236}">
                <a16:creationId xmlns:a16="http://schemas.microsoft.com/office/drawing/2014/main" id="{7ABFC9EC-E565-DA49-A57A-AE01486DDB33}"/>
              </a:ext>
            </a:extLst>
          </p:cNvPr>
          <p:cNvSpPr txBox="1"/>
          <p:nvPr/>
        </p:nvSpPr>
        <p:spPr>
          <a:xfrm>
            <a:off x="1345324" y="5310619"/>
            <a:ext cx="1829347" cy="369332"/>
          </a:xfrm>
          <a:prstGeom prst="rect">
            <a:avLst/>
          </a:prstGeom>
          <a:noFill/>
        </p:spPr>
        <p:txBody>
          <a:bodyPr wrap="none" rtlCol="0">
            <a:spAutoFit/>
          </a:bodyPr>
          <a:lstStyle/>
          <a:p>
            <a:r>
              <a:rPr kumimoji="1" lang="en-US" altLang="zh-CN" dirty="0"/>
              <a:t>5.</a:t>
            </a:r>
            <a:r>
              <a:rPr kumimoji="1" lang="zh-CN" altLang="en-US" dirty="0"/>
              <a:t> 常见癌症筛查</a:t>
            </a:r>
          </a:p>
        </p:txBody>
      </p:sp>
      <p:pic>
        <p:nvPicPr>
          <p:cNvPr id="2050" name="Picture 2" descr="人工智能与医学 的图像结果">
            <a:extLst>
              <a:ext uri="{FF2B5EF4-FFF2-40B4-BE49-F238E27FC236}">
                <a16:creationId xmlns:a16="http://schemas.microsoft.com/office/drawing/2014/main" id="{AE40A848-074E-DE45-A1B2-6EB0A41E7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0975" y="1815305"/>
            <a:ext cx="5335971" cy="3679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29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4893" y="253365"/>
            <a:ext cx="3844927" cy="583565"/>
          </a:xfrm>
          <a:prstGeom prst="rect">
            <a:avLst/>
          </a:prstGeom>
          <a:noFill/>
        </p:spPr>
        <p:txBody>
          <a:bodyPr wrap="square" rtlCol="0">
            <a:spAutoFit/>
          </a:bodyPr>
          <a:lstStyle/>
          <a:p>
            <a:pPr algn="l"/>
            <a:r>
              <a:rPr lang="zh-CN" altLang="en-US" sz="3200" b="1" dirty="0">
                <a:solidFill>
                  <a:srgbClr val="173885"/>
                </a:solidFill>
                <a:latin typeface="+mj-lt"/>
                <a:ea typeface="+mj-lt"/>
                <a:cs typeface="+mj-lt"/>
              </a:rPr>
              <a:t>引言</a:t>
            </a:r>
          </a:p>
        </p:txBody>
      </p:sp>
      <p:grpSp>
        <p:nvGrpSpPr>
          <p:cNvPr id="10" name="组合 9"/>
          <p:cNvGrpSpPr/>
          <p:nvPr/>
        </p:nvGrpSpPr>
        <p:grpSpPr>
          <a:xfrm>
            <a:off x="695960" y="1350009"/>
            <a:ext cx="10800080" cy="4633695"/>
            <a:chOff x="1096" y="2126"/>
            <a:chExt cx="17008" cy="3234"/>
          </a:xfrm>
        </p:grpSpPr>
        <p:sp>
          <p:nvSpPr>
            <p:cNvPr id="45" name="矩形: 圆角 44"/>
            <p:cNvSpPr/>
            <p:nvPr>
              <p:custDataLst>
                <p:tags r:id="rId1"/>
              </p:custDataLst>
            </p:nvPr>
          </p:nvSpPr>
          <p:spPr>
            <a:xfrm>
              <a:off x="1096" y="2126"/>
              <a:ext cx="17008" cy="3234"/>
            </a:xfrm>
            <a:prstGeom prst="roundRect">
              <a:avLst>
                <a:gd name="adj" fmla="val 5124"/>
              </a:avLst>
            </a:prstGeom>
            <a:gradFill>
              <a:gsLst>
                <a:gs pos="0">
                  <a:schemeClr val="accent1">
                    <a:lumMod val="5000"/>
                    <a:lumOff val="95000"/>
                    <a:alpha val="0"/>
                  </a:schemeClr>
                </a:gs>
                <a:gs pos="100000">
                  <a:schemeClr val="accent1">
                    <a:lumMod val="20000"/>
                    <a:lumOff val="80000"/>
                    <a:alpha val="20000"/>
                  </a:schemeClr>
                </a:gs>
              </a:gsLst>
              <a:lin ang="0" scaled="0"/>
            </a:gradFill>
            <a:ln w="9525">
              <a:gradFill flip="none" rotWithShape="1">
                <a:gsLst>
                  <a:gs pos="0">
                    <a:schemeClr val="accent1">
                      <a:lumMod val="20000"/>
                      <a:lumOff val="80000"/>
                    </a:schemeClr>
                  </a:gs>
                  <a:gs pos="100000">
                    <a:schemeClr val="accent1">
                      <a:lumMod val="60000"/>
                      <a:lumOff val="40000"/>
                    </a:schemeClr>
                  </a:gs>
                </a:gsLst>
                <a:lin ang="10800000" scaled="1"/>
                <a:tileRect/>
              </a:gradFill>
              <a:round/>
            </a:ln>
          </p:spPr>
          <p:txBody>
            <a:bodyPr vert="horz" wrap="square" lIns="91440" tIns="45720" rIns="91440" bIns="45720" numCol="1" anchor="t" anchorCtr="0" compatLnSpc="1"/>
            <a:lstStyle/>
            <a:p>
              <a:endParaRPr lang="zh-CN" altLang="en-US">
                <a:solidFill>
                  <a:schemeClr val="tx1"/>
                </a:solidFill>
              </a:endParaRPr>
            </a:p>
          </p:txBody>
        </p:sp>
        <p:sp>
          <p:nvSpPr>
            <p:cNvPr id="3" name="矩形 2"/>
            <p:cNvSpPr/>
            <p:nvPr>
              <p:custDataLst>
                <p:tags r:id="rId2"/>
              </p:custDataLst>
            </p:nvPr>
          </p:nvSpPr>
          <p:spPr>
            <a:xfrm>
              <a:off x="1564" y="2127"/>
              <a:ext cx="3604" cy="3233"/>
            </a:xfrm>
            <a:prstGeom prst="rect">
              <a:avLst/>
            </a:prstGeom>
            <a:noFill/>
          </p:spPr>
          <p:txBody>
            <a:bodyPr wrap="square" lIns="0" tIns="36195" rIns="0" bIns="0" rtlCol="0" anchor="ctr">
              <a:noAutofit/>
            </a:bodyPr>
            <a:lstStyle/>
            <a:p>
              <a:pPr algn="ctr">
                <a:spcBef>
                  <a:spcPct val="0"/>
                </a:spcBef>
                <a:spcAft>
                  <a:spcPct val="0"/>
                </a:spcAft>
              </a:pPr>
              <a:r>
                <a:rPr lang="zh-CN" altLang="en-US" sz="2800" b="1" dirty="0">
                  <a:solidFill>
                    <a:schemeClr val="accent1"/>
                  </a:solidFill>
                  <a:latin typeface="+mn-ea"/>
                  <a:cs typeface="+mn-ea"/>
                </a:rPr>
                <a:t>应用简介</a:t>
              </a:r>
            </a:p>
          </p:txBody>
        </p:sp>
        <p:sp>
          <p:nvSpPr>
            <p:cNvPr id="4" name="矩形 3"/>
            <p:cNvSpPr/>
            <p:nvPr>
              <p:custDataLst>
                <p:tags r:id="rId3"/>
              </p:custDataLst>
            </p:nvPr>
          </p:nvSpPr>
          <p:spPr>
            <a:xfrm>
              <a:off x="6360" y="2126"/>
              <a:ext cx="11235" cy="3234"/>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zh-CN" altLang="en-US" dirty="0">
                  <a:solidFill>
                    <a:schemeClr val="tx1">
                      <a:lumMod val="85000"/>
                      <a:lumOff val="15000"/>
                    </a:schemeClr>
                  </a:solidFill>
                  <a:latin typeface="+mn-ea"/>
                  <a:cs typeface="+mn-ea"/>
                </a:rPr>
                <a:t>人工智能（</a:t>
              </a:r>
              <a:r>
                <a:rPr lang="en" altLang="zh-CN" dirty="0">
                  <a:solidFill>
                    <a:schemeClr val="tx1">
                      <a:lumMod val="85000"/>
                      <a:lumOff val="15000"/>
                    </a:schemeClr>
                  </a:solidFill>
                  <a:latin typeface="+mn-ea"/>
                  <a:cs typeface="+mn-ea"/>
                </a:rPr>
                <a:t>AI</a:t>
              </a:r>
              <a:r>
                <a:rPr lang="zh-CN" altLang="en" dirty="0">
                  <a:solidFill>
                    <a:schemeClr val="tx1">
                      <a:lumMod val="85000"/>
                      <a:lumOff val="15000"/>
                    </a:schemeClr>
                  </a:solidFill>
                  <a:latin typeface="+mn-ea"/>
                  <a:cs typeface="+mn-ea"/>
                </a:rPr>
                <a:t>）</a:t>
              </a:r>
              <a:r>
                <a:rPr lang="zh-CN" altLang="en-US" dirty="0">
                  <a:solidFill>
                    <a:schemeClr val="tx1">
                      <a:lumMod val="85000"/>
                      <a:lumOff val="15000"/>
                    </a:schemeClr>
                  </a:solidFill>
                  <a:latin typeface="+mn-ea"/>
                  <a:cs typeface="+mn-ea"/>
                </a:rPr>
                <a:t>特别是深度学习技术，在医学健康领域表现出巨大的潜力。深度学习通过模拟人脑分析和处理信息的方式，尤其在医学影像的分析和诊断中展现了其优势。这种技术不仅推动了医疗领域的创新，还提高了诊断过程的效率和精确性。</a:t>
              </a:r>
            </a:p>
            <a:p>
              <a:pPr>
                <a:lnSpc>
                  <a:spcPct val="150000"/>
                </a:lnSpc>
                <a:spcBef>
                  <a:spcPct val="0"/>
                </a:spcBef>
                <a:spcAft>
                  <a:spcPct val="0"/>
                </a:spcAft>
              </a:pPr>
              <a:endParaRPr lang="zh-CN" altLang="en-US" dirty="0">
                <a:solidFill>
                  <a:schemeClr val="tx1">
                    <a:lumMod val="85000"/>
                    <a:lumOff val="15000"/>
                  </a:schemeClr>
                </a:solidFill>
                <a:latin typeface="+mn-ea"/>
                <a:cs typeface="+mn-ea"/>
              </a:endParaRPr>
            </a:p>
            <a:p>
              <a:pPr>
                <a:lnSpc>
                  <a:spcPct val="150000"/>
                </a:lnSpc>
                <a:spcBef>
                  <a:spcPct val="0"/>
                </a:spcBef>
                <a:spcAft>
                  <a:spcPct val="0"/>
                </a:spcAft>
              </a:pPr>
              <a:r>
                <a:rPr lang="zh-CN" altLang="en-US" dirty="0">
                  <a:solidFill>
                    <a:schemeClr val="tx1">
                      <a:lumMod val="85000"/>
                      <a:lumOff val="15000"/>
                    </a:schemeClr>
                  </a:solidFill>
                  <a:latin typeface="+mn-ea"/>
                  <a:cs typeface="+mn-ea"/>
                </a:rPr>
                <a:t>深度学习的核心优势在于其能够通过多层次的神经网络自动提取和学习数据中的复杂特征，这在处理医学影像时尤为关键。随着技术的持续发展和应用，深度学习预计将在未来进一步提升医疗诊断的准确率和疾病早期发现的能力。</a:t>
              </a:r>
            </a:p>
          </p:txBody>
        </p:sp>
        <p:cxnSp>
          <p:nvCxnSpPr>
            <p:cNvPr id="46" name="直接连接符 45"/>
            <p:cNvCxnSpPr/>
            <p:nvPr>
              <p:custDataLst>
                <p:tags r:id="rId4"/>
              </p:custDataLst>
            </p:nvPr>
          </p:nvCxnSpPr>
          <p:spPr>
            <a:xfrm>
              <a:off x="5689" y="2870"/>
              <a:ext cx="0" cy="1747"/>
            </a:xfrm>
            <a:prstGeom prst="line">
              <a:avLst/>
            </a:prstGeom>
            <a:ln w="12700">
              <a:gradFill flip="none" rotWithShape="1">
                <a:gsLst>
                  <a:gs pos="0">
                    <a:schemeClr val="accent1">
                      <a:alpha val="0"/>
                    </a:schemeClr>
                  </a:gs>
                  <a:gs pos="53000">
                    <a:schemeClr val="accent1"/>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30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7895" y="316865"/>
            <a:ext cx="3844925" cy="5378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成功案例</a:t>
            </a:r>
          </a:p>
        </p:txBody>
      </p:sp>
      <p:sp>
        <p:nvSpPr>
          <p:cNvPr id="8" name="文本框 7">
            <a:extLst>
              <a:ext uri="{FF2B5EF4-FFF2-40B4-BE49-F238E27FC236}">
                <a16:creationId xmlns:a16="http://schemas.microsoft.com/office/drawing/2014/main" id="{D252ACD2-734D-B74B-AD5A-45DFB8AC27D8}"/>
              </a:ext>
            </a:extLst>
          </p:cNvPr>
          <p:cNvSpPr txBox="1"/>
          <p:nvPr/>
        </p:nvSpPr>
        <p:spPr>
          <a:xfrm>
            <a:off x="504497" y="948690"/>
            <a:ext cx="5255172" cy="5909310"/>
          </a:xfrm>
          <a:prstGeom prst="rect">
            <a:avLst/>
          </a:prstGeom>
          <a:noFill/>
        </p:spPr>
        <p:txBody>
          <a:bodyPr wrap="square" rtlCol="0">
            <a:spAutoFit/>
          </a:bodyPr>
          <a:lstStyle/>
          <a:p>
            <a:pPr algn="l"/>
            <a:r>
              <a:rPr lang="zh-CN" altLang="en-US" sz="1750" b="1" i="0" u="none" strike="noStrike" dirty="0">
                <a:effectLst/>
                <a:latin typeface="Söhne"/>
              </a:rPr>
              <a:t>皮肤癌检测：</a:t>
            </a:r>
            <a:r>
              <a:rPr lang="en-US" altLang="zh-CN" sz="1750" b="1" i="0" u="none" strike="noStrike" dirty="0" err="1">
                <a:effectLst/>
                <a:latin typeface="Söhne"/>
              </a:rPr>
              <a:t>Esteva</a:t>
            </a:r>
            <a:r>
              <a:rPr lang="en-US" altLang="zh-CN" sz="1750" b="1" i="0" u="none" strike="noStrike" dirty="0">
                <a:effectLst/>
                <a:latin typeface="Söhne"/>
              </a:rPr>
              <a:t> et al. (2017)</a:t>
            </a:r>
          </a:p>
          <a:p>
            <a:pPr algn="l"/>
            <a:r>
              <a:rPr lang="zh-CN" altLang="en-US" sz="1750" b="1" i="0" u="none" strike="noStrike" dirty="0">
                <a:effectLst/>
                <a:latin typeface="Söhne"/>
              </a:rPr>
              <a:t>研究背景与目的</a:t>
            </a:r>
            <a:r>
              <a:rPr lang="zh-CN" altLang="en-US" sz="1750" b="0" i="0" u="none" strike="noStrike" dirty="0">
                <a:effectLst/>
                <a:latin typeface="Söhne"/>
              </a:rPr>
              <a:t>： 皮肤癌是最常见的癌症类型之一，早期检测对提高治愈率至关重要。</a:t>
            </a:r>
            <a:r>
              <a:rPr lang="en-US" altLang="zh-CN" sz="1750" b="0" i="0" u="none" strike="noStrike" dirty="0" err="1">
                <a:effectLst/>
                <a:latin typeface="Söhne"/>
              </a:rPr>
              <a:t>Esteva</a:t>
            </a:r>
            <a:r>
              <a:rPr lang="en-US" altLang="zh-CN" sz="1750" b="0" i="0" u="none" strike="noStrike" dirty="0">
                <a:effectLst/>
                <a:latin typeface="Söhne"/>
              </a:rPr>
              <a:t> et al. (2017) </a:t>
            </a:r>
            <a:r>
              <a:rPr lang="zh-CN" altLang="en-US" sz="1750" b="0" i="0" u="none" strike="noStrike" dirty="0">
                <a:effectLst/>
                <a:latin typeface="Söhne"/>
              </a:rPr>
              <a:t>的研究目的是开发一个能够自动识别皮肤病变图像中恶性和良性变化的深度学习模型，希望通过这种方式提高皮肤癌的诊断效率和准确性。</a:t>
            </a:r>
          </a:p>
          <a:p>
            <a:pPr algn="l"/>
            <a:r>
              <a:rPr lang="zh-CN" altLang="en-US" sz="1750" b="1" i="0" u="none" strike="noStrike" dirty="0">
                <a:effectLst/>
                <a:latin typeface="Söhne"/>
              </a:rPr>
              <a:t>方法</a:t>
            </a:r>
            <a:r>
              <a:rPr lang="zh-CN" altLang="en-US" sz="1750" b="0" i="0" u="none" strike="noStrike" dirty="0">
                <a:effectLst/>
                <a:latin typeface="Söhne"/>
              </a:rPr>
              <a:t>：</a:t>
            </a:r>
          </a:p>
          <a:p>
            <a:pPr algn="l">
              <a:buFont typeface="Arial" panose="020B0604020202020204" pitchFamily="34" charset="0"/>
              <a:buChar char="•"/>
            </a:pPr>
            <a:r>
              <a:rPr lang="zh-CN" altLang="en-US" sz="1750" b="1" i="0" u="none" strike="noStrike" dirty="0">
                <a:effectLst/>
                <a:latin typeface="Söhne"/>
              </a:rPr>
              <a:t>数据集</a:t>
            </a:r>
            <a:r>
              <a:rPr lang="zh-CN" altLang="en-US" sz="1750" b="0" i="0" u="none" strike="noStrike" dirty="0">
                <a:effectLst/>
                <a:latin typeface="Söhne"/>
              </a:rPr>
              <a:t>：研究团队使用了来自皮肤科医生的</a:t>
            </a:r>
            <a:r>
              <a:rPr lang="en-US" altLang="zh-CN" sz="1750" b="0" i="0" u="none" strike="noStrike" dirty="0">
                <a:effectLst/>
                <a:latin typeface="Söhne"/>
              </a:rPr>
              <a:t>129,450</a:t>
            </a:r>
            <a:r>
              <a:rPr lang="zh-CN" altLang="en-US" sz="1750" b="0" i="0" u="none" strike="noStrike" dirty="0">
                <a:effectLst/>
                <a:latin typeface="Söhne"/>
              </a:rPr>
              <a:t>张皮肤病变图像，包括不同类型的皮肤癌和良性病变。</a:t>
            </a:r>
          </a:p>
          <a:p>
            <a:pPr algn="l">
              <a:buFont typeface="Arial" panose="020B0604020202020204" pitchFamily="34" charset="0"/>
              <a:buChar char="•"/>
            </a:pPr>
            <a:r>
              <a:rPr lang="zh-CN" altLang="en-US" sz="1750" b="1" i="0" u="none" strike="noStrike" dirty="0">
                <a:effectLst/>
                <a:latin typeface="Söhne"/>
              </a:rPr>
              <a:t>模型</a:t>
            </a:r>
            <a:r>
              <a:rPr lang="zh-CN" altLang="en-US" sz="1750" b="0" i="0" u="none" strike="noStrike" dirty="0">
                <a:effectLst/>
                <a:latin typeface="Söhne"/>
              </a:rPr>
              <a:t>：他们采用了一种预训练的深度卷积神经网络（</a:t>
            </a:r>
            <a:r>
              <a:rPr lang="en-US" altLang="zh-CN" sz="1750" b="0" i="0" u="none" strike="noStrike" dirty="0">
                <a:effectLst/>
                <a:latin typeface="Söhne"/>
              </a:rPr>
              <a:t>CNN</a:t>
            </a:r>
            <a:r>
              <a:rPr lang="zh-CN" altLang="en-US" sz="1750" b="0" i="0" u="none" strike="noStrike" dirty="0">
                <a:effectLst/>
                <a:latin typeface="Söhne"/>
              </a:rPr>
              <a:t>），对图像进行特征提取和分类学习。</a:t>
            </a:r>
          </a:p>
          <a:p>
            <a:pPr algn="l">
              <a:buFont typeface="Arial" panose="020B0604020202020204" pitchFamily="34" charset="0"/>
              <a:buChar char="•"/>
            </a:pPr>
            <a:r>
              <a:rPr lang="zh-CN" altLang="en-US" sz="1750" b="1" i="0" u="none" strike="noStrike" dirty="0">
                <a:effectLst/>
                <a:latin typeface="Söhne"/>
              </a:rPr>
              <a:t>训练与验证</a:t>
            </a:r>
            <a:r>
              <a:rPr lang="zh-CN" altLang="en-US" sz="1750" b="0" i="0" u="none" strike="noStrike" dirty="0">
                <a:effectLst/>
                <a:latin typeface="Söhne"/>
              </a:rPr>
              <a:t>：模型通过这些图像进行训练，以学习如何区分各种皮肤病变，然后在独立的测试集上验证其性能。</a:t>
            </a:r>
          </a:p>
          <a:p>
            <a:pPr algn="l"/>
            <a:r>
              <a:rPr lang="zh-CN" altLang="en-US" sz="1750" b="1" i="0" u="none" strike="noStrike" dirty="0">
                <a:effectLst/>
                <a:latin typeface="Söhne"/>
              </a:rPr>
              <a:t>结果</a:t>
            </a:r>
            <a:r>
              <a:rPr lang="zh-CN" altLang="en-US" sz="1750" b="0" i="0" u="none" strike="noStrike" dirty="0">
                <a:effectLst/>
                <a:latin typeface="Söhne"/>
              </a:rPr>
              <a:t>：</a:t>
            </a:r>
          </a:p>
          <a:p>
            <a:pPr algn="l">
              <a:buFont typeface="Arial" panose="020B0604020202020204" pitchFamily="34" charset="0"/>
              <a:buChar char="•"/>
            </a:pPr>
            <a:r>
              <a:rPr lang="zh-CN" altLang="en-US" sz="1750" b="1" i="0" u="none" strike="noStrike" dirty="0">
                <a:effectLst/>
                <a:latin typeface="Söhne"/>
              </a:rPr>
              <a:t>性能</a:t>
            </a:r>
            <a:r>
              <a:rPr lang="zh-CN" altLang="en-US" sz="1750" b="0" i="0" u="none" strike="noStrike" dirty="0">
                <a:effectLst/>
                <a:latin typeface="Söhne"/>
              </a:rPr>
              <a:t>：研究表明，深度学习模型在多种皮肤病变的分类任务上，表现出了与皮肤科医生相当甚至更高的准确性。特别是在识别黑色素瘤这类致命皮肤癌时，模型的性能与经验丰富的皮肤科专家相匹敌。</a:t>
            </a:r>
          </a:p>
          <a:p>
            <a:endParaRPr kumimoji="1" lang="zh-CN" altLang="en-US" dirty="0"/>
          </a:p>
        </p:txBody>
      </p:sp>
      <p:sp>
        <p:nvSpPr>
          <p:cNvPr id="18" name="文本框 17">
            <a:extLst>
              <a:ext uri="{FF2B5EF4-FFF2-40B4-BE49-F238E27FC236}">
                <a16:creationId xmlns:a16="http://schemas.microsoft.com/office/drawing/2014/main" id="{7A12DA2C-4EEF-DF42-B6BF-6305AEDC9CE1}"/>
              </a:ext>
            </a:extLst>
          </p:cNvPr>
          <p:cNvSpPr txBox="1"/>
          <p:nvPr/>
        </p:nvSpPr>
        <p:spPr>
          <a:xfrm>
            <a:off x="5759669" y="948690"/>
            <a:ext cx="6216868" cy="5078313"/>
          </a:xfrm>
          <a:prstGeom prst="rect">
            <a:avLst/>
          </a:prstGeom>
          <a:noFill/>
        </p:spPr>
        <p:txBody>
          <a:bodyPr wrap="square">
            <a:spAutoFit/>
          </a:bodyPr>
          <a:lstStyle/>
          <a:p>
            <a:pPr algn="l"/>
            <a:r>
              <a:rPr lang="zh-CN" altLang="en-US" b="1" i="0" u="none" strike="noStrike" dirty="0">
                <a:effectLst/>
                <a:latin typeface="Söhne"/>
              </a:rPr>
              <a:t>视网膜病变检测：</a:t>
            </a:r>
            <a:r>
              <a:rPr lang="en-US" altLang="zh-CN" b="1" i="0" u="none" strike="noStrike" dirty="0">
                <a:effectLst/>
                <a:latin typeface="Söhne"/>
              </a:rPr>
              <a:t>Gulshan et al. (2016)</a:t>
            </a:r>
          </a:p>
          <a:p>
            <a:pPr algn="l"/>
            <a:r>
              <a:rPr lang="zh-CN" altLang="en-US" b="1" i="0" u="none" strike="noStrike" dirty="0">
                <a:effectLst/>
                <a:latin typeface="Söhne"/>
              </a:rPr>
              <a:t>研究背景与目的</a:t>
            </a:r>
            <a:r>
              <a:rPr lang="zh-CN" altLang="en-US" b="0" i="0" u="none" strike="noStrike" dirty="0">
                <a:effectLst/>
                <a:latin typeface="Söhne"/>
              </a:rPr>
              <a:t>： 糖尿病视网膜病变是糖尿病患者常见的并发症，可以导致失明。早期检测和治疗至关重要。</a:t>
            </a:r>
            <a:r>
              <a:rPr lang="en-US" altLang="zh-CN" b="0" i="0" u="none" strike="noStrike" dirty="0">
                <a:effectLst/>
                <a:latin typeface="Söhne"/>
              </a:rPr>
              <a:t>Gulshan et al. (2016) </a:t>
            </a:r>
            <a:r>
              <a:rPr lang="zh-CN" altLang="en-US" b="0" i="0" u="none" strike="noStrike" dirty="0">
                <a:effectLst/>
                <a:latin typeface="Söhne"/>
              </a:rPr>
              <a:t>的研究旨在开发一个深度学习模型，以自动分析眼底图像并检测糖尿病视网膜病变。</a:t>
            </a:r>
          </a:p>
          <a:p>
            <a:pPr algn="l"/>
            <a:r>
              <a:rPr lang="zh-CN" altLang="en-US" b="1" i="0" u="none" strike="noStrike" dirty="0">
                <a:effectLst/>
                <a:latin typeface="Söhne"/>
              </a:rPr>
              <a:t>方法</a:t>
            </a:r>
            <a:r>
              <a:rPr lang="zh-CN" altLang="en-US" b="0" i="0" u="none" strike="noStrike" dirty="0">
                <a:effectLst/>
                <a:latin typeface="Söhne"/>
              </a:rPr>
              <a:t>：</a:t>
            </a:r>
          </a:p>
          <a:p>
            <a:pPr algn="l">
              <a:buFont typeface="Arial" panose="020B0604020202020204" pitchFamily="34" charset="0"/>
              <a:buChar char="•"/>
            </a:pPr>
            <a:r>
              <a:rPr lang="zh-CN" altLang="en-US" b="1" i="0" u="none" strike="noStrike" dirty="0">
                <a:effectLst/>
                <a:latin typeface="Söhne"/>
              </a:rPr>
              <a:t>数据集</a:t>
            </a:r>
            <a:r>
              <a:rPr lang="zh-CN" altLang="en-US" b="0" i="0" u="none" strike="noStrike" dirty="0">
                <a:effectLst/>
                <a:latin typeface="Söhne"/>
              </a:rPr>
              <a:t>：使用了来自印度和美国的两个大型眼科诊所的</a:t>
            </a:r>
            <a:r>
              <a:rPr lang="en-US" altLang="zh-CN" b="0" i="0" u="none" strike="noStrike" dirty="0">
                <a:effectLst/>
                <a:latin typeface="Söhne"/>
              </a:rPr>
              <a:t>128,175</a:t>
            </a:r>
            <a:r>
              <a:rPr lang="zh-CN" altLang="en-US" b="0" i="0" u="none" strike="noStrike" dirty="0">
                <a:effectLst/>
                <a:latin typeface="Söhne"/>
              </a:rPr>
              <a:t>张眼底照片，这些照片已经被认证的临床专家评估并标记病变情况。</a:t>
            </a:r>
          </a:p>
          <a:p>
            <a:pPr algn="l">
              <a:buFont typeface="Arial" panose="020B0604020202020204" pitchFamily="34" charset="0"/>
              <a:buChar char="•"/>
            </a:pPr>
            <a:r>
              <a:rPr lang="zh-CN" altLang="en-US" b="1" i="0" u="none" strike="noStrike" dirty="0">
                <a:effectLst/>
                <a:latin typeface="Söhne"/>
              </a:rPr>
              <a:t>模型</a:t>
            </a:r>
            <a:r>
              <a:rPr lang="zh-CN" altLang="en-US" b="0" i="0" u="none" strike="noStrike" dirty="0">
                <a:effectLst/>
                <a:latin typeface="Söhne"/>
              </a:rPr>
              <a:t>：研究团队开发了一个深度卷积神经网络，专门针对眼底图像的特点进行优化和训练。</a:t>
            </a:r>
          </a:p>
          <a:p>
            <a:pPr algn="l">
              <a:buFont typeface="Arial" panose="020B0604020202020204" pitchFamily="34" charset="0"/>
              <a:buChar char="•"/>
            </a:pPr>
            <a:r>
              <a:rPr lang="zh-CN" altLang="en-US" b="1" i="0" u="none" strike="noStrike" dirty="0">
                <a:effectLst/>
                <a:latin typeface="Söhne"/>
              </a:rPr>
              <a:t>训练与验证</a:t>
            </a:r>
            <a:r>
              <a:rPr lang="zh-CN" altLang="en-US" b="0" i="0" u="none" strike="noStrike" dirty="0">
                <a:effectLst/>
                <a:latin typeface="Söhne"/>
              </a:rPr>
              <a:t>：模型在大量数据上进行训练，以识别和区分有无糖尿病视网膜病变的眼底图像。</a:t>
            </a:r>
          </a:p>
          <a:p>
            <a:pPr algn="l"/>
            <a:r>
              <a:rPr lang="zh-CN" altLang="en-US" b="1" i="0" u="none" strike="noStrike" dirty="0">
                <a:effectLst/>
                <a:latin typeface="Söhne"/>
              </a:rPr>
              <a:t>结果</a:t>
            </a:r>
            <a:r>
              <a:rPr lang="zh-CN" altLang="en-US" b="0" i="0" u="none" strike="noStrike" dirty="0">
                <a:effectLst/>
                <a:latin typeface="Söhne"/>
              </a:rPr>
              <a:t>：</a:t>
            </a:r>
          </a:p>
          <a:p>
            <a:pPr algn="l">
              <a:buFont typeface="Arial" panose="020B0604020202020204" pitchFamily="34" charset="0"/>
              <a:buChar char="•"/>
            </a:pPr>
            <a:r>
              <a:rPr lang="zh-CN" altLang="en-US" b="1" i="0" u="none" strike="noStrike" dirty="0">
                <a:effectLst/>
                <a:latin typeface="Söhne"/>
              </a:rPr>
              <a:t>性能</a:t>
            </a:r>
            <a:r>
              <a:rPr lang="zh-CN" altLang="en-US" b="0" i="0" u="none" strike="noStrike" dirty="0">
                <a:effectLst/>
                <a:latin typeface="Söhne"/>
              </a:rPr>
              <a:t>：在多个独立测试集上，模型的表现与板证眼科专家的诊断结果具有高度一致性，准确率与专业医生相当。</a:t>
            </a:r>
          </a:p>
          <a:p>
            <a:br>
              <a:rPr lang="zh-CN" altLang="en-US" dirty="0"/>
            </a:br>
            <a:endParaRPr lang="zh-CN" altLang="en-US" dirty="0"/>
          </a:p>
        </p:txBody>
      </p:sp>
    </p:spTree>
    <p:extLst>
      <p:ext uri="{BB962C8B-B14F-4D97-AF65-F5344CB8AC3E}">
        <p14:creationId xmlns:p14="http://schemas.microsoft.com/office/powerpoint/2010/main" val="383744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7895" y="316865"/>
            <a:ext cx="3844925" cy="5378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成功案例</a:t>
            </a:r>
          </a:p>
        </p:txBody>
      </p:sp>
      <p:sp>
        <p:nvSpPr>
          <p:cNvPr id="8" name="文本框 7">
            <a:extLst>
              <a:ext uri="{FF2B5EF4-FFF2-40B4-BE49-F238E27FC236}">
                <a16:creationId xmlns:a16="http://schemas.microsoft.com/office/drawing/2014/main" id="{D252ACD2-734D-B74B-AD5A-45DFB8AC27D8}"/>
              </a:ext>
            </a:extLst>
          </p:cNvPr>
          <p:cNvSpPr txBox="1"/>
          <p:nvPr/>
        </p:nvSpPr>
        <p:spPr>
          <a:xfrm>
            <a:off x="504496" y="948690"/>
            <a:ext cx="7591289" cy="5416868"/>
          </a:xfrm>
          <a:prstGeom prst="rect">
            <a:avLst/>
          </a:prstGeom>
          <a:noFill/>
        </p:spPr>
        <p:txBody>
          <a:bodyPr wrap="square" rtlCol="0">
            <a:spAutoFit/>
          </a:bodyPr>
          <a:lstStyle/>
          <a:p>
            <a:pPr algn="l"/>
            <a:r>
              <a:rPr lang="zh-CN" altLang="en-US" sz="4000" b="0" i="0" u="none" strike="noStrike" dirty="0">
                <a:effectLst/>
                <a:latin typeface="Söhne"/>
              </a:rPr>
              <a:t>    </a:t>
            </a:r>
            <a:r>
              <a:rPr lang="en-US" altLang="zh-CN" sz="4000" b="0" i="0" u="none" strike="noStrike" dirty="0" err="1">
                <a:effectLst/>
                <a:latin typeface="Söhne"/>
              </a:rPr>
              <a:t>Aidoc</a:t>
            </a:r>
            <a:r>
              <a:rPr lang="en-US" altLang="zh-CN" sz="4000" b="0" i="0" u="none" strike="noStrike" dirty="0">
                <a:effectLst/>
                <a:latin typeface="Söhne"/>
              </a:rPr>
              <a:t> </a:t>
            </a:r>
            <a:r>
              <a:rPr lang="zh-CN" altLang="en-US" sz="4000" b="0" i="0" u="none" strike="noStrike" dirty="0">
                <a:effectLst/>
                <a:latin typeface="Söhne"/>
              </a:rPr>
              <a:t>公司</a:t>
            </a:r>
            <a:r>
              <a:rPr lang="zh-CN" altLang="en-US" b="0" i="0" u="none" strike="noStrike" dirty="0">
                <a:effectLst/>
                <a:latin typeface="Söhne"/>
              </a:rPr>
              <a:t>是一家提供先进医学影像分析软件的公司，其</a:t>
            </a:r>
            <a:r>
              <a:rPr lang="en-US" altLang="zh-CN" b="0" i="0" u="none" strike="noStrike" dirty="0">
                <a:effectLst/>
                <a:latin typeface="Söhne"/>
              </a:rPr>
              <a:t>AI</a:t>
            </a:r>
            <a:r>
              <a:rPr lang="zh-CN" altLang="en-US" b="0" i="0" u="none" strike="noStrike" dirty="0">
                <a:effectLst/>
                <a:latin typeface="Söhne"/>
              </a:rPr>
              <a:t>平台专门设计用于分析</a:t>
            </a:r>
            <a:r>
              <a:rPr lang="en-US" altLang="zh-CN" b="0" i="0" u="none" strike="noStrike" dirty="0">
                <a:effectLst/>
                <a:latin typeface="Söhne"/>
              </a:rPr>
              <a:t>CT</a:t>
            </a:r>
            <a:r>
              <a:rPr lang="zh-CN" altLang="en-US" b="0" i="0" u="none" strike="noStrike" dirty="0">
                <a:effectLst/>
                <a:latin typeface="Söhne"/>
              </a:rPr>
              <a:t>扫描等医学影像，以帮助放射科医生更快地诊断出潜在的严重病变。</a:t>
            </a:r>
            <a:r>
              <a:rPr lang="en-US" altLang="zh-CN" b="0" i="0" u="none" strike="noStrike" dirty="0" err="1">
                <a:effectLst/>
                <a:latin typeface="Söhne"/>
              </a:rPr>
              <a:t>Aidoc</a:t>
            </a:r>
            <a:r>
              <a:rPr lang="en-US" altLang="zh-CN" b="0" i="0" u="none" strike="noStrike" dirty="0">
                <a:effectLst/>
                <a:latin typeface="Söhne"/>
              </a:rPr>
              <a:t> </a:t>
            </a:r>
            <a:r>
              <a:rPr lang="zh-CN" altLang="en-US" b="0" i="0" u="none" strike="noStrike" dirty="0">
                <a:effectLst/>
                <a:latin typeface="Söhne"/>
              </a:rPr>
              <a:t>的技术特别注重于识别和优先处理急诊情况，如脑出血、肺栓塞和脊柱损伤。</a:t>
            </a:r>
          </a:p>
          <a:p>
            <a:pPr algn="l"/>
            <a:r>
              <a:rPr lang="zh-CN" altLang="en-US" b="0" i="0" u="none" strike="noStrike" dirty="0">
                <a:effectLst/>
                <a:latin typeface="Söhne"/>
              </a:rPr>
              <a:t>       目前，在以色列的多家医院，</a:t>
            </a:r>
            <a:r>
              <a:rPr lang="en-US" altLang="zh-CN" b="0" i="0" u="none" strike="noStrike" dirty="0" err="1">
                <a:effectLst/>
                <a:latin typeface="Söhne"/>
              </a:rPr>
              <a:t>Aidoc</a:t>
            </a:r>
            <a:r>
              <a:rPr lang="en-US" altLang="zh-CN" b="0" i="0" u="none" strike="noStrike" dirty="0">
                <a:effectLst/>
                <a:latin typeface="Söhne"/>
              </a:rPr>
              <a:t> </a:t>
            </a:r>
            <a:r>
              <a:rPr lang="zh-CN" altLang="en-US" b="0" i="0" u="none" strike="noStrike" dirty="0">
                <a:effectLst/>
                <a:latin typeface="Söhne"/>
              </a:rPr>
              <a:t>的</a:t>
            </a:r>
            <a:r>
              <a:rPr lang="en-US" altLang="zh-CN" b="0" i="0" u="none" strike="noStrike" dirty="0">
                <a:effectLst/>
                <a:latin typeface="Söhne"/>
              </a:rPr>
              <a:t>AI</a:t>
            </a:r>
            <a:r>
              <a:rPr lang="zh-CN" altLang="en-US" b="0" i="0" u="none" strike="noStrike" dirty="0">
                <a:effectLst/>
                <a:latin typeface="Söhne"/>
              </a:rPr>
              <a:t>系统已被集成到临床工作流程中。 这个系统可以自动分析进入系统的</a:t>
            </a:r>
            <a:r>
              <a:rPr lang="en-US" altLang="zh-CN" b="0" i="0" u="none" strike="noStrike" dirty="0">
                <a:effectLst/>
                <a:latin typeface="Söhne"/>
              </a:rPr>
              <a:t>CT</a:t>
            </a:r>
            <a:r>
              <a:rPr lang="zh-CN" altLang="en-US" b="0" i="0" u="none" strike="noStrike" dirty="0">
                <a:effectLst/>
                <a:latin typeface="Söhne"/>
              </a:rPr>
              <a:t>扫描，如果发现任何潜在的急诊病症，系统会立即提醒医生。</a:t>
            </a:r>
          </a:p>
          <a:p>
            <a:pPr algn="l">
              <a:buFont typeface="Arial" panose="020B0604020202020204" pitchFamily="34" charset="0"/>
              <a:buChar char="•"/>
            </a:pPr>
            <a:endParaRPr lang="en-US" altLang="zh-CN" b="1" i="0" u="none" strike="noStrike" dirty="0">
              <a:effectLst/>
              <a:latin typeface="Söhne"/>
            </a:endParaRPr>
          </a:p>
          <a:p>
            <a:pPr algn="l"/>
            <a:r>
              <a:rPr lang="zh-CN" altLang="en-US" b="1" i="0" u="none" strike="noStrike" dirty="0">
                <a:effectLst/>
                <a:latin typeface="Söhne"/>
              </a:rPr>
              <a:t>自动扫描分析</a:t>
            </a:r>
            <a:r>
              <a:rPr lang="zh-CN" altLang="en-US" b="0" i="0" u="none" strike="noStrike" dirty="0">
                <a:effectLst/>
                <a:latin typeface="Söhne"/>
              </a:rPr>
              <a:t>：</a:t>
            </a:r>
            <a:r>
              <a:rPr lang="en-US" altLang="zh-CN" b="0" i="0" u="none" strike="noStrike" dirty="0" err="1">
                <a:effectLst/>
                <a:latin typeface="Söhne"/>
              </a:rPr>
              <a:t>Aidoc</a:t>
            </a:r>
            <a:r>
              <a:rPr lang="en-US" altLang="zh-CN" b="0" i="0" u="none" strike="noStrike" dirty="0">
                <a:effectLst/>
                <a:latin typeface="Söhne"/>
              </a:rPr>
              <a:t> </a:t>
            </a:r>
            <a:r>
              <a:rPr lang="zh-CN" altLang="en-US" b="0" i="0" u="none" strike="noStrike" dirty="0">
                <a:effectLst/>
                <a:latin typeface="Söhne"/>
              </a:rPr>
              <a:t>的</a:t>
            </a:r>
            <a:r>
              <a:rPr lang="en-US" altLang="zh-CN" b="0" i="0" u="none" strike="noStrike" dirty="0">
                <a:effectLst/>
                <a:latin typeface="Söhne"/>
              </a:rPr>
              <a:t>AI</a:t>
            </a:r>
            <a:r>
              <a:rPr lang="zh-CN" altLang="en-US" b="0" i="0" u="none" strike="noStrike" dirty="0">
                <a:effectLst/>
                <a:latin typeface="Söhne"/>
              </a:rPr>
              <a:t>系统持续监控进入的</a:t>
            </a:r>
            <a:r>
              <a:rPr lang="en-US" altLang="zh-CN" b="0" i="0" u="none" strike="noStrike" dirty="0">
                <a:effectLst/>
                <a:latin typeface="Söhne"/>
              </a:rPr>
              <a:t>CT</a:t>
            </a:r>
            <a:r>
              <a:rPr lang="zh-CN" altLang="en-US" b="0" i="0" u="none" strike="noStrike" dirty="0">
                <a:effectLst/>
                <a:latin typeface="Söhne"/>
              </a:rPr>
              <a:t>影像流，并自动分析图像以识别异常。</a:t>
            </a:r>
          </a:p>
          <a:p>
            <a:pPr algn="l"/>
            <a:r>
              <a:rPr lang="zh-CN" altLang="en-US" b="1" i="0" u="none" strike="noStrike" dirty="0">
                <a:effectLst/>
                <a:latin typeface="Söhne"/>
              </a:rPr>
              <a:t>优先级排序</a:t>
            </a:r>
            <a:r>
              <a:rPr lang="zh-CN" altLang="en-US" b="0" i="0" u="none" strike="noStrike" dirty="0">
                <a:effectLst/>
                <a:latin typeface="Söhne"/>
              </a:rPr>
              <a:t>：一旦</a:t>
            </a:r>
            <a:r>
              <a:rPr lang="en-US" altLang="zh-CN" b="0" i="0" u="none" strike="noStrike" dirty="0">
                <a:effectLst/>
                <a:latin typeface="Söhne"/>
              </a:rPr>
              <a:t>AI</a:t>
            </a:r>
            <a:r>
              <a:rPr lang="zh-CN" altLang="en-US" b="0" i="0" u="none" strike="noStrike" dirty="0">
                <a:effectLst/>
                <a:latin typeface="Söhne"/>
              </a:rPr>
              <a:t>检测到严重病变，如脑出血，它会自动将这些病例标记为高优先级，并立即通知相关的医生。</a:t>
            </a:r>
          </a:p>
          <a:p>
            <a:pPr algn="l"/>
            <a:r>
              <a:rPr lang="zh-CN" altLang="en-US" b="1" i="0" u="none" strike="noStrike" dirty="0">
                <a:effectLst/>
                <a:latin typeface="Söhne"/>
              </a:rPr>
              <a:t>结果验证</a:t>
            </a:r>
            <a:r>
              <a:rPr lang="zh-CN" altLang="en-US" b="0" i="0" u="none" strike="noStrike" dirty="0">
                <a:effectLst/>
                <a:latin typeface="Söhne"/>
              </a:rPr>
              <a:t>：放射科医生会检查</a:t>
            </a:r>
            <a:r>
              <a:rPr lang="en-US" altLang="zh-CN" b="0" i="0" u="none" strike="noStrike" dirty="0">
                <a:effectLst/>
                <a:latin typeface="Söhne"/>
              </a:rPr>
              <a:t>AI</a:t>
            </a:r>
            <a:r>
              <a:rPr lang="zh-CN" altLang="en-US" b="0" i="0" u="none" strike="noStrike" dirty="0">
                <a:effectLst/>
                <a:latin typeface="Söhne"/>
              </a:rPr>
              <a:t>的分析结果，并进行最终诊断和治疗决策。</a:t>
            </a:r>
          </a:p>
          <a:p>
            <a:pPr algn="l"/>
            <a:endParaRPr lang="en-US" altLang="zh-CN" b="0" i="0" u="none" strike="noStrike" dirty="0">
              <a:effectLst/>
              <a:latin typeface="Söhne"/>
            </a:endParaRPr>
          </a:p>
          <a:p>
            <a:pPr algn="l"/>
            <a:r>
              <a:rPr lang="zh-CN" altLang="en-US" b="0" i="0" u="none" strike="noStrike" dirty="0">
                <a:effectLst/>
                <a:latin typeface="Söhne"/>
              </a:rPr>
              <a:t>在应用</a:t>
            </a:r>
            <a:r>
              <a:rPr lang="en-US" altLang="zh-CN" b="0" i="0" u="none" strike="noStrike" dirty="0" err="1">
                <a:effectLst/>
                <a:latin typeface="Söhne"/>
              </a:rPr>
              <a:t>Aidoc</a:t>
            </a:r>
            <a:r>
              <a:rPr lang="zh-CN" altLang="en-US" b="0" i="0" u="none" strike="noStrike" dirty="0">
                <a:effectLst/>
                <a:latin typeface="Söhne"/>
              </a:rPr>
              <a:t>的医院，医生们报告称，这种</a:t>
            </a:r>
            <a:r>
              <a:rPr lang="en-US" altLang="zh-CN" b="0" i="0" u="none" strike="noStrike" dirty="0">
                <a:effectLst/>
                <a:latin typeface="Söhne"/>
              </a:rPr>
              <a:t>AI</a:t>
            </a:r>
            <a:r>
              <a:rPr lang="zh-CN" altLang="en-US" b="0" i="0" u="none" strike="noStrike" dirty="0">
                <a:effectLst/>
                <a:latin typeface="Söhne"/>
              </a:rPr>
              <a:t>支持系统显著提高了诊断的速度和准确性。例如，对于脑出血病例的处理时间从平均数小时减少到了分钟级别，这对于急救情况至关重要，可以大大提高病人的生存率和恢复概率。</a:t>
            </a:r>
          </a:p>
        </p:txBody>
      </p:sp>
      <p:sp>
        <p:nvSpPr>
          <p:cNvPr id="18" name="文本框 17">
            <a:extLst>
              <a:ext uri="{FF2B5EF4-FFF2-40B4-BE49-F238E27FC236}">
                <a16:creationId xmlns:a16="http://schemas.microsoft.com/office/drawing/2014/main" id="{7A12DA2C-4EEF-DF42-B6BF-6305AEDC9CE1}"/>
              </a:ext>
            </a:extLst>
          </p:cNvPr>
          <p:cNvSpPr txBox="1"/>
          <p:nvPr/>
        </p:nvSpPr>
        <p:spPr>
          <a:xfrm>
            <a:off x="5759669" y="948690"/>
            <a:ext cx="6216868" cy="646331"/>
          </a:xfrm>
          <a:prstGeom prst="rect">
            <a:avLst/>
          </a:prstGeom>
          <a:noFill/>
        </p:spPr>
        <p:txBody>
          <a:bodyPr wrap="square">
            <a:spAutoFit/>
          </a:bodyPr>
          <a:lstStyle/>
          <a:p>
            <a:br>
              <a:rPr lang="zh-CN" altLang="en-US" dirty="0"/>
            </a:br>
            <a:endParaRPr lang="zh-CN" altLang="en-US" dirty="0"/>
          </a:p>
        </p:txBody>
      </p:sp>
      <p:pic>
        <p:nvPicPr>
          <p:cNvPr id="1026" name="Picture 2" descr="aidoc 的图像结果">
            <a:extLst>
              <a:ext uri="{FF2B5EF4-FFF2-40B4-BE49-F238E27FC236}">
                <a16:creationId xmlns:a16="http://schemas.microsoft.com/office/drawing/2014/main" id="{5A39CE65-F7F1-3440-9470-5AE6A625E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762" y="1854815"/>
            <a:ext cx="3744798" cy="3604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48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ctrTitle"/>
          </p:nvPr>
        </p:nvSpPr>
        <p:spPr/>
        <p:txBody>
          <a:bodyPr/>
          <a:lstStyle/>
          <a:p>
            <a:endParaRPr lang="zh-CN" altLang="en-US"/>
          </a:p>
        </p:txBody>
      </p:sp>
      <p:sp>
        <p:nvSpPr>
          <p:cNvPr id="23" name="副标题 22"/>
          <p:cNvSpPr>
            <a:spLocks noGrp="1"/>
          </p:cNvSpPr>
          <p:nvPr>
            <p:ph type="subTitle" idx="1"/>
          </p:nvPr>
        </p:nvSpPr>
        <p:spPr/>
        <p:txBody>
          <a:bodyPr/>
          <a:lstStyle/>
          <a:p>
            <a:endParaRPr lang="zh-CN" altLang="en-US"/>
          </a:p>
        </p:txBody>
      </p:sp>
      <p:pic>
        <p:nvPicPr>
          <p:cNvPr id="91" name="图片 90" descr="图片包含 建筑, 游戏机&#10;&#10;描述已自动生成"/>
          <p:cNvPicPr>
            <a:picLocks noChangeAspect="1"/>
          </p:cNvPicPr>
          <p:nvPr/>
        </p:nvPicPr>
        <p:blipFill rotWithShape="1">
          <a:blip r:embed="rId5">
            <a:extLst>
              <a:ext uri="{28A0092B-C50C-407E-A947-70E740481C1C}">
                <a14:useLocalDpi xmlns:a14="http://schemas.microsoft.com/office/drawing/2010/main" val="0"/>
              </a:ext>
            </a:extLst>
          </a:blip>
          <a:srcRect r="16667"/>
          <a:stretch>
            <a:fillRect/>
          </a:stretch>
        </p:blipFill>
        <p:spPr>
          <a:xfrm flipH="1">
            <a:off x="0" y="0"/>
            <a:ext cx="12192000" cy="6858000"/>
          </a:xfrm>
          <a:prstGeom prst="rect">
            <a:avLst/>
          </a:prstGeom>
        </p:spPr>
      </p:pic>
      <p:sp>
        <p:nvSpPr>
          <p:cNvPr id="24" name="文本框 23"/>
          <p:cNvSpPr txBox="1"/>
          <p:nvPr>
            <p:custDataLst>
              <p:tags r:id="rId1"/>
            </p:custDataLst>
          </p:nvPr>
        </p:nvSpPr>
        <p:spPr>
          <a:xfrm>
            <a:off x="5882005" y="2945130"/>
            <a:ext cx="7551420" cy="1445260"/>
          </a:xfrm>
          <a:prstGeom prst="rect">
            <a:avLst/>
          </a:prstGeom>
          <a:noFill/>
        </p:spPr>
        <p:txBody>
          <a:bodyPr wrap="square" rtlCol="0">
            <a:spAutoFit/>
          </a:bodyPr>
          <a:lstStyle/>
          <a:p>
            <a:pPr lvl="0" algn="l">
              <a:buClrTx/>
              <a:buSzTx/>
              <a:buFontTx/>
            </a:pPr>
            <a:r>
              <a:rPr lang="zh-CN" altLang="en-US" sz="8800">
                <a:solidFill>
                  <a:srgbClr val="173885"/>
                </a:solidFill>
                <a:uFillTx/>
                <a:latin typeface="思源宋体 CN Heavy" panose="02020900000000000000" pitchFamily="18" charset="-122"/>
                <a:ea typeface="思源宋体 CN Heavy" panose="02020900000000000000" pitchFamily="18" charset="-122"/>
                <a:sym typeface="+mn-ea"/>
              </a:rPr>
              <a:t>迎接挑战</a:t>
            </a:r>
          </a:p>
        </p:txBody>
      </p:sp>
      <p:sp>
        <p:nvSpPr>
          <p:cNvPr id="26" name="文本框 25"/>
          <p:cNvSpPr txBox="1"/>
          <p:nvPr>
            <p:custDataLst>
              <p:tags r:id="rId2"/>
            </p:custDataLst>
          </p:nvPr>
        </p:nvSpPr>
        <p:spPr>
          <a:xfrm>
            <a:off x="5897880" y="1746885"/>
            <a:ext cx="4676140" cy="1014730"/>
          </a:xfrm>
          <a:prstGeom prst="rect">
            <a:avLst/>
          </a:prstGeom>
          <a:noFill/>
        </p:spPr>
        <p:txBody>
          <a:bodyPr wrap="square" rtlCol="0">
            <a:spAutoFit/>
          </a:bodyPr>
          <a:lstStyle/>
          <a:p>
            <a:pPr lvl="0" algn="l">
              <a:buClrTx/>
              <a:buSzTx/>
              <a:buFontTx/>
            </a:pPr>
            <a:r>
              <a:rPr lang="en-US" altLang="zh-CN" sz="6000" b="1">
                <a:solidFill>
                  <a:srgbClr val="7D0304"/>
                </a:solidFill>
                <a:latin typeface="思源黑体 Heavy" panose="020B0A00000000000000" charset="-122"/>
                <a:ea typeface="思源黑体 Heavy" panose="020B0A00000000000000" charset="-122"/>
                <a:sym typeface="+mn-ea"/>
              </a:rPr>
              <a:t>Part 05</a:t>
            </a:r>
          </a:p>
        </p:txBody>
      </p:sp>
      <p:sp>
        <p:nvSpPr>
          <p:cNvPr id="30" name="文本框 29"/>
          <p:cNvSpPr txBox="1"/>
          <p:nvPr>
            <p:custDataLst>
              <p:tags r:id="rId3"/>
            </p:custDataLst>
          </p:nvPr>
        </p:nvSpPr>
        <p:spPr>
          <a:xfrm>
            <a:off x="5943600" y="4462145"/>
            <a:ext cx="6134100" cy="308995"/>
          </a:xfrm>
          <a:prstGeom prst="rect">
            <a:avLst/>
          </a:prstGeom>
          <a:noFill/>
        </p:spPr>
        <p:txBody>
          <a:bodyPr wrap="square">
            <a:spAutoFit/>
          </a:bodyPr>
          <a:lstStyle/>
          <a:p>
            <a:pPr>
              <a:lnSpc>
                <a:spcPct val="130000"/>
              </a:lnSpc>
            </a:pPr>
            <a:r>
              <a:rPr lang="zh-CN" altLang="en-US" sz="1200" dirty="0">
                <a:solidFill>
                  <a:schemeClr val="lt1">
                    <a:lumMod val="50000"/>
                    <a:alpha val="56000"/>
                  </a:schemeClr>
                </a:solidFill>
                <a:latin typeface="阿里巴巴普惠体" panose="00020600040101010101" charset="-122"/>
                <a:ea typeface="阿里巴巴普惠体" panose="00020600040101010101" charset="-122"/>
                <a:cs typeface="+mn-ea"/>
                <a:sym typeface="+mn-lt"/>
              </a:rPr>
              <a:t>深度学习在医疗诊断中的应用与困难</a:t>
            </a:r>
          </a:p>
        </p:txBody>
      </p:sp>
      <p:grpSp>
        <p:nvGrpSpPr>
          <p:cNvPr id="42" name="组合 41"/>
          <p:cNvGrpSpPr/>
          <p:nvPr/>
        </p:nvGrpSpPr>
        <p:grpSpPr>
          <a:xfrm>
            <a:off x="0" y="0"/>
            <a:ext cx="5013960" cy="6858000"/>
            <a:chOff x="0" y="0"/>
            <a:chExt cx="7896" cy="10800"/>
          </a:xfrm>
        </p:grpSpPr>
        <p:sp>
          <p:nvSpPr>
            <p:cNvPr id="43" name="矩形 42"/>
            <p:cNvSpPr/>
            <p:nvPr/>
          </p:nvSpPr>
          <p:spPr>
            <a:xfrm>
              <a:off x="0" y="0"/>
              <a:ext cx="7455"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4" name="矩形 43"/>
            <p:cNvSpPr/>
            <p:nvPr/>
          </p:nvSpPr>
          <p:spPr>
            <a:xfrm>
              <a:off x="0" y="0"/>
              <a:ext cx="6781"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5" name="矩形 44"/>
            <p:cNvSpPr/>
            <p:nvPr/>
          </p:nvSpPr>
          <p:spPr>
            <a:xfrm>
              <a:off x="0" y="0"/>
              <a:ext cx="6343"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6" name="矩形 45"/>
            <p:cNvSpPr/>
            <p:nvPr/>
          </p:nvSpPr>
          <p:spPr>
            <a:xfrm>
              <a:off x="0" y="0"/>
              <a:ext cx="5515"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47" name="组合 46"/>
            <p:cNvGrpSpPr/>
            <p:nvPr/>
          </p:nvGrpSpPr>
          <p:grpSpPr>
            <a:xfrm>
              <a:off x="1235" y="2335"/>
              <a:ext cx="2055" cy="2338"/>
              <a:chOff x="1923202" y="2662354"/>
              <a:chExt cx="3667690" cy="4173520"/>
            </a:xfrm>
          </p:grpSpPr>
          <p:sp>
            <p:nvSpPr>
              <p:cNvPr id="48" name="任意多边形: 形状 82"/>
              <p:cNvSpPr/>
              <p:nvPr/>
            </p:nvSpPr>
            <p:spPr>
              <a:xfrm rot="5400000">
                <a:off x="1670287" y="2915269"/>
                <a:ext cx="4173520" cy="366769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9" name="任意多边形: 形状 81"/>
              <p:cNvSpPr/>
              <p:nvPr/>
            </p:nvSpPr>
            <p:spPr>
              <a:xfrm rot="5400000">
                <a:off x="2309413" y="3476935"/>
                <a:ext cx="2895268" cy="2544366"/>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50" name="任意多边形: 形状 62"/>
            <p:cNvSpPr/>
            <p:nvPr/>
          </p:nvSpPr>
          <p:spPr>
            <a:xfrm rot="5400000">
              <a:off x="2709" y="8430"/>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1" name="任意多边形: 形状 64"/>
            <p:cNvSpPr/>
            <p:nvPr/>
          </p:nvSpPr>
          <p:spPr>
            <a:xfrm rot="5400000">
              <a:off x="6810" y="1905"/>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17388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2" name="任意多边形: 形状 63"/>
            <p:cNvSpPr/>
            <p:nvPr/>
          </p:nvSpPr>
          <p:spPr>
            <a:xfrm rot="5400000">
              <a:off x="6933" y="2013"/>
              <a:ext cx="910" cy="80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a:solidFill>
                <a:schemeClr val="bg1"/>
              </a:solid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grpSp>
        <p:nvGrpSpPr>
          <p:cNvPr id="53" name="组合 52"/>
          <p:cNvGrpSpPr/>
          <p:nvPr/>
        </p:nvGrpSpPr>
        <p:grpSpPr>
          <a:xfrm>
            <a:off x="1398905" y="1264285"/>
            <a:ext cx="4199890" cy="4779010"/>
            <a:chOff x="2203" y="1991"/>
            <a:chExt cx="6614" cy="7526"/>
          </a:xfrm>
        </p:grpSpPr>
        <p:sp>
          <p:nvSpPr>
            <p:cNvPr id="54" name="任意多边形: 形状 60"/>
            <p:cNvSpPr/>
            <p:nvPr/>
          </p:nvSpPr>
          <p:spPr>
            <a:xfrm rot="5400000">
              <a:off x="1747" y="2447"/>
              <a:ext cx="7527" cy="6614"/>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7D03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5" name="任意多边形: 形状 59"/>
            <p:cNvSpPr/>
            <p:nvPr/>
          </p:nvSpPr>
          <p:spPr>
            <a:xfrm rot="5400000">
              <a:off x="1993" y="2663"/>
              <a:ext cx="7034" cy="6182"/>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6" name="任意多边形: 形状 59"/>
            <p:cNvSpPr/>
            <p:nvPr/>
          </p:nvSpPr>
          <p:spPr>
            <a:xfrm rot="5400000">
              <a:off x="2204" y="2849"/>
              <a:ext cx="6611" cy="5811"/>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Tree>
    <p:extLst>
      <p:ext uri="{BB962C8B-B14F-4D97-AF65-F5344CB8AC3E}">
        <p14:creationId xmlns:p14="http://schemas.microsoft.com/office/powerpoint/2010/main" val="802184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par>
                          <p:cTn id="18" fill="hold">
                            <p:stCondLst>
                              <p:cond delay="2000"/>
                            </p:stCondLst>
                            <p:childTnLst>
                              <p:par>
                                <p:cTn id="19" presetID="2" presetClass="entr" presetSubtype="8"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0-#ppt_w/2"/>
                                          </p:val>
                                        </p:tav>
                                        <p:tav tm="100000">
                                          <p:val>
                                            <p:strVal val="#ppt_x"/>
                                          </p:val>
                                        </p:tav>
                                      </p:tavLst>
                                    </p:anim>
                                    <p:anim calcmode="lin" valueType="num">
                                      <p:cBhvr additive="base">
                                        <p:cTn id="22" dur="500" fill="hold"/>
                                        <p:tgtEl>
                                          <p:spTgt spid="42"/>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1" presetClass="entr" presetSubtype="1" fill="hold" nodeType="afterEffect">
                                  <p:stCondLst>
                                    <p:cond delay="0"/>
                                  </p:stCondLst>
                                  <p:childTnLst>
                                    <p:set>
                                      <p:cBhvr>
                                        <p:cTn id="25" dur="1000" fill="hold">
                                          <p:stCondLst>
                                            <p:cond delay="0"/>
                                          </p:stCondLst>
                                        </p:cTn>
                                        <p:tgtEl>
                                          <p:spTgt spid="53"/>
                                        </p:tgtEl>
                                        <p:attrNameLst>
                                          <p:attrName>style.visibility</p:attrName>
                                        </p:attrNameLst>
                                      </p:cBhvr>
                                      <p:to>
                                        <p:strVal val="visible"/>
                                      </p:to>
                                    </p:set>
                                    <p:animEffect transition="in" filter="wheel(1)">
                                      <p:cBhvr>
                                        <p:cTn id="26"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8695" y="346075"/>
            <a:ext cx="3844925" cy="487680"/>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迎接挑战</a:t>
            </a:r>
          </a:p>
        </p:txBody>
      </p:sp>
      <p:grpSp>
        <p:nvGrpSpPr>
          <p:cNvPr id="18" name="组合 17"/>
          <p:cNvGrpSpPr/>
          <p:nvPr>
            <p:custDataLst>
              <p:tags r:id="rId1"/>
            </p:custDataLst>
          </p:nvPr>
        </p:nvGrpSpPr>
        <p:grpSpPr>
          <a:xfrm>
            <a:off x="596265" y="1101725"/>
            <a:ext cx="10968355" cy="4394200"/>
            <a:chOff x="939" y="1735"/>
            <a:chExt cx="17273" cy="6920"/>
          </a:xfrm>
        </p:grpSpPr>
        <p:sp>
          <p:nvSpPr>
            <p:cNvPr id="36" name="泪滴形 35"/>
            <p:cNvSpPr/>
            <p:nvPr>
              <p:custDataLst>
                <p:tags r:id="rId2"/>
              </p:custDataLst>
            </p:nvPr>
          </p:nvSpPr>
          <p:spPr>
            <a:xfrm flipH="1" flipV="1">
              <a:off x="9756" y="2967"/>
              <a:ext cx="2457" cy="2458"/>
            </a:xfrm>
            <a:prstGeom prst="teardrop">
              <a:avLst/>
            </a:prstGeom>
            <a:gradFill>
              <a:gsLst>
                <a:gs pos="0">
                  <a:schemeClr val="accent4">
                    <a:lumMod val="80000"/>
                    <a:lumOff val="20000"/>
                    <a:alpha val="100000"/>
                  </a:schemeClr>
                </a:gs>
                <a:gs pos="100000">
                  <a:schemeClr val="accent4">
                    <a:alpha val="100000"/>
                  </a:schemeClr>
                </a:gs>
              </a:gsLst>
              <a:lin ang="10800000" scaled="0"/>
            </a:gradFill>
            <a:ln>
              <a:noFill/>
            </a:ln>
            <a:effectLst>
              <a:outerShdw blurRad="203200" dist="76200" dir="2700000" algn="tl" rotWithShape="0">
                <a:schemeClr val="accent4">
                  <a:lumMod val="75000"/>
                  <a:alpha val="20000"/>
                </a:schemeClr>
              </a:outerShdw>
            </a:effectLst>
          </p:spPr>
          <p:style>
            <a:lnRef idx="1">
              <a:schemeClr val="accent2"/>
            </a:lnRef>
            <a:fillRef idx="2">
              <a:schemeClr val="accent2"/>
            </a:fillRef>
            <a:effectRef idx="1">
              <a:schemeClr val="accent2"/>
            </a:effectRef>
            <a:fontRef idx="minor">
              <a:schemeClr val="dk1"/>
            </a:fontRef>
          </p:style>
          <p:txBody>
            <a:bodyPr rtlCol="0" anchor="ctr">
              <a:normAutofit/>
            </a:bodyPr>
            <a:lstStyle/>
            <a:p>
              <a:pPr algn="ctr"/>
              <a:endParaRPr lang="zh-CN" altLang="en-US">
                <a:cs typeface="微软雅黑" panose="020B0503020204020204" charset="-122"/>
              </a:endParaRPr>
            </a:p>
          </p:txBody>
        </p:sp>
        <p:sp>
          <p:nvSpPr>
            <p:cNvPr id="49" name="泪滴形 48"/>
            <p:cNvSpPr/>
            <p:nvPr>
              <p:custDataLst>
                <p:tags r:id="rId3"/>
              </p:custDataLst>
            </p:nvPr>
          </p:nvSpPr>
          <p:spPr>
            <a:xfrm flipH="1">
              <a:off x="9756" y="5700"/>
              <a:ext cx="2457" cy="2459"/>
            </a:xfrm>
            <a:prstGeom prst="teardrop">
              <a:avLst/>
            </a:prstGeom>
            <a:gradFill>
              <a:gsLst>
                <a:gs pos="0">
                  <a:schemeClr val="accent3">
                    <a:lumMod val="80000"/>
                    <a:lumOff val="20000"/>
                    <a:alpha val="100000"/>
                  </a:schemeClr>
                </a:gs>
                <a:gs pos="100000">
                  <a:schemeClr val="accent3"/>
                </a:gs>
              </a:gsLst>
              <a:lin ang="10800000" scaled="0"/>
            </a:gradFill>
            <a:ln>
              <a:noFill/>
            </a:ln>
            <a:effectLst>
              <a:outerShdw blurRad="203200" dist="76200" dir="2700000" algn="tl" rotWithShape="0">
                <a:schemeClr val="accent3">
                  <a:lumMod val="75000"/>
                  <a:alpha val="20000"/>
                </a:schemeClr>
              </a:outerShdw>
            </a:effectLst>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a:endParaRPr lang="zh-CN" altLang="en-US">
                <a:cs typeface="微软雅黑" panose="020B0503020204020204" charset="-122"/>
              </a:endParaRPr>
            </a:p>
          </p:txBody>
        </p:sp>
        <p:sp>
          <p:nvSpPr>
            <p:cNvPr id="72" name="泪滴形 71"/>
            <p:cNvSpPr/>
            <p:nvPr>
              <p:custDataLst>
                <p:tags r:id="rId4"/>
              </p:custDataLst>
            </p:nvPr>
          </p:nvSpPr>
          <p:spPr>
            <a:xfrm>
              <a:off x="6974" y="5707"/>
              <a:ext cx="2458" cy="2459"/>
            </a:xfrm>
            <a:prstGeom prst="teardrop">
              <a:avLst/>
            </a:prstGeom>
            <a:gradFill>
              <a:gsLst>
                <a:gs pos="0">
                  <a:schemeClr val="accent2">
                    <a:lumMod val="80000"/>
                    <a:lumOff val="20000"/>
                    <a:alpha val="100000"/>
                  </a:schemeClr>
                </a:gs>
                <a:gs pos="100000">
                  <a:schemeClr val="accent2"/>
                </a:gs>
              </a:gsLst>
              <a:lin ang="10800000" scaled="0"/>
            </a:gradFill>
            <a:ln>
              <a:noFill/>
            </a:ln>
            <a:effectLst>
              <a:outerShdw blurRad="203200" dist="76200" dir="8100000" algn="tr" rotWithShape="0">
                <a:schemeClr val="accent2">
                  <a:lumMod val="75000"/>
                  <a:alpha val="20000"/>
                </a:schemeClr>
              </a:outerShdw>
            </a:effectLst>
          </p:spPr>
          <p:style>
            <a:lnRef idx="1">
              <a:schemeClr val="accent4"/>
            </a:lnRef>
            <a:fillRef idx="2">
              <a:schemeClr val="accent4"/>
            </a:fillRef>
            <a:effectRef idx="1">
              <a:schemeClr val="accent4"/>
            </a:effectRef>
            <a:fontRef idx="minor">
              <a:schemeClr val="dk1"/>
            </a:fontRef>
          </p:style>
          <p:txBody>
            <a:bodyPr rtlCol="0" anchor="ctr">
              <a:normAutofit/>
            </a:bodyPr>
            <a:lstStyle/>
            <a:p>
              <a:pPr algn="ctr"/>
              <a:endParaRPr lang="zh-CN" altLang="en-US">
                <a:cs typeface="微软雅黑" panose="020B0503020204020204" charset="-122"/>
              </a:endParaRPr>
            </a:p>
          </p:txBody>
        </p:sp>
        <p:sp>
          <p:nvSpPr>
            <p:cNvPr id="77" name="泪滴形 76"/>
            <p:cNvSpPr/>
            <p:nvPr>
              <p:custDataLst>
                <p:tags r:id="rId5"/>
              </p:custDataLst>
            </p:nvPr>
          </p:nvSpPr>
          <p:spPr>
            <a:xfrm flipV="1">
              <a:off x="6972" y="2966"/>
              <a:ext cx="2457" cy="2458"/>
            </a:xfrm>
            <a:prstGeom prst="teardrop">
              <a:avLst/>
            </a:prstGeom>
            <a:gradFill>
              <a:gsLst>
                <a:gs pos="100000">
                  <a:schemeClr val="accent1"/>
                </a:gs>
                <a:gs pos="0">
                  <a:schemeClr val="accent1">
                    <a:lumMod val="80000"/>
                    <a:lumOff val="20000"/>
                    <a:alpha val="100000"/>
                  </a:schemeClr>
                </a:gs>
              </a:gsLst>
              <a:lin ang="10800000" scaled="0"/>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rtlCol="0" anchor="ctr">
              <a:normAutofit/>
            </a:bodyPr>
            <a:lstStyle/>
            <a:p>
              <a:pPr algn="ctr"/>
              <a:endParaRPr lang="zh-CN" altLang="en-US">
                <a:cs typeface="微软雅黑" panose="020B0503020204020204" charset="-122"/>
              </a:endParaRPr>
            </a:p>
          </p:txBody>
        </p:sp>
        <p:pic>
          <p:nvPicPr>
            <p:cNvPr id="4" name="图片 3" descr="343439383331313b343532303032303bb8f6c8cbd0c5cfa2"/>
            <p:cNvPicPr>
              <a:picLocks noChangeAspect="1"/>
            </p:cNvPicPr>
            <p:nvPr>
              <p:custDataLst>
                <p:tags r:id="rId6"/>
              </p:custDataLst>
            </p:nvPr>
          </p:nvPicPr>
          <p:blipFill>
            <a:blip r:embed="rId20">
              <a:extLst>
                <a:ext uri="{96DAC541-7B7A-43D3-8B79-37D633B846F1}">
                  <asvg:svgBlip xmlns:asvg="http://schemas.microsoft.com/office/drawing/2016/SVG/main" r:embed="rId21"/>
                </a:ext>
              </a:extLst>
            </a:blip>
            <a:stretch>
              <a:fillRect/>
            </a:stretch>
          </p:blipFill>
          <p:spPr>
            <a:xfrm>
              <a:off x="10645" y="6590"/>
              <a:ext cx="680" cy="680"/>
            </a:xfrm>
            <a:prstGeom prst="rect">
              <a:avLst/>
            </a:prstGeom>
            <a:effectLst>
              <a:outerShdw blurRad="76200" dist="38100" dir="2700000" algn="tl" rotWithShape="0">
                <a:schemeClr val="accent3">
                  <a:lumMod val="75000"/>
                  <a:alpha val="40000"/>
                </a:schemeClr>
              </a:outerShdw>
            </a:effectLst>
          </p:spPr>
        </p:pic>
        <p:pic>
          <p:nvPicPr>
            <p:cNvPr id="9" name="图片 8" descr="343439383331313b343532303032333bc6f3d2b5bcf2bde9"/>
            <p:cNvPicPr>
              <a:picLocks noChangeAspect="1"/>
            </p:cNvPicPr>
            <p:nvPr>
              <p:custDataLst>
                <p:tags r:id="rId7"/>
              </p:custDataLst>
            </p:nvPr>
          </p:nvPicPr>
          <p:blipFill>
            <a:blip r:embed="rId22">
              <a:extLst>
                <a:ext uri="{96DAC541-7B7A-43D3-8B79-37D633B846F1}">
                  <asvg:svgBlip xmlns:asvg="http://schemas.microsoft.com/office/drawing/2016/SVG/main" r:embed="rId23"/>
                </a:ext>
              </a:extLst>
            </a:blip>
            <a:stretch>
              <a:fillRect/>
            </a:stretch>
          </p:blipFill>
          <p:spPr>
            <a:xfrm>
              <a:off x="10645" y="3856"/>
              <a:ext cx="680" cy="680"/>
            </a:xfrm>
            <a:prstGeom prst="rect">
              <a:avLst/>
            </a:prstGeom>
            <a:effectLst>
              <a:outerShdw blurRad="76200" dist="38100" dir="2700000" algn="tl" rotWithShape="0">
                <a:schemeClr val="accent4">
                  <a:lumMod val="75000"/>
                  <a:alpha val="40000"/>
                </a:schemeClr>
              </a:outerShdw>
            </a:effectLst>
          </p:spPr>
        </p:pic>
        <p:pic>
          <p:nvPicPr>
            <p:cNvPr id="11" name="图片 10" descr="343439383331313b343532303033323bd3a6d3c3b9dcc0ed"/>
            <p:cNvPicPr>
              <a:picLocks noChangeAspect="1"/>
            </p:cNvPicPr>
            <p:nvPr>
              <p:custDataLst>
                <p:tags r:id="rId8"/>
              </p:custDataLst>
            </p:nvPr>
          </p:nvPicPr>
          <p:blipFill>
            <a:blip r:embed="rId24">
              <a:extLst>
                <a:ext uri="{96DAC541-7B7A-43D3-8B79-37D633B846F1}">
                  <asvg:svgBlip xmlns:asvg="http://schemas.microsoft.com/office/drawing/2016/SVG/main" r:embed="rId25"/>
                </a:ext>
              </a:extLst>
            </a:blip>
            <a:stretch>
              <a:fillRect/>
            </a:stretch>
          </p:blipFill>
          <p:spPr>
            <a:xfrm>
              <a:off x="7863" y="6597"/>
              <a:ext cx="680" cy="680"/>
            </a:xfrm>
            <a:prstGeom prst="rect">
              <a:avLst/>
            </a:prstGeom>
            <a:effectLst>
              <a:outerShdw blurRad="76200" dist="38100" dir="8100000" algn="tr" rotWithShape="0">
                <a:schemeClr val="accent2">
                  <a:lumMod val="75000"/>
                  <a:alpha val="40000"/>
                </a:schemeClr>
              </a:outerShdw>
            </a:effectLst>
          </p:spPr>
        </p:pic>
        <p:pic>
          <p:nvPicPr>
            <p:cNvPr id="12" name="图片 11" descr="343439383331313b343532303031393bd2b5bca8b9dcc0ed"/>
            <p:cNvPicPr>
              <a:picLocks noChangeAspect="1"/>
            </p:cNvPicPr>
            <p:nvPr>
              <p:custDataLst>
                <p:tags r:id="rId9"/>
              </p:custDataLst>
            </p:nvPr>
          </p:nvPicPr>
          <p:blipFill>
            <a:blip r:embed="rId26">
              <a:extLst>
                <a:ext uri="{96DAC541-7B7A-43D3-8B79-37D633B846F1}">
                  <asvg:svgBlip xmlns:asvg="http://schemas.microsoft.com/office/drawing/2016/SVG/main" r:embed="rId27"/>
                </a:ext>
              </a:extLst>
            </a:blip>
            <a:stretch>
              <a:fillRect/>
            </a:stretch>
          </p:blipFill>
          <p:spPr>
            <a:xfrm>
              <a:off x="7861" y="3855"/>
              <a:ext cx="680" cy="680"/>
            </a:xfrm>
            <a:prstGeom prst="rect">
              <a:avLst/>
            </a:prstGeom>
            <a:effectLst>
              <a:outerShdw blurRad="76200" dist="38100" dir="8100000" algn="tr" rotWithShape="0">
                <a:schemeClr val="accent1">
                  <a:lumMod val="75000"/>
                  <a:alpha val="40000"/>
                </a:schemeClr>
              </a:outerShdw>
            </a:effectLst>
          </p:spPr>
        </p:pic>
        <p:sp>
          <p:nvSpPr>
            <p:cNvPr id="3" name="矩形 2"/>
            <p:cNvSpPr/>
            <p:nvPr>
              <p:custDataLst>
                <p:tags r:id="rId10"/>
              </p:custDataLst>
            </p:nvPr>
          </p:nvSpPr>
          <p:spPr>
            <a:xfrm>
              <a:off x="939" y="3741"/>
              <a:ext cx="5480" cy="1687"/>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400" dirty="0">
                  <a:solidFill>
                    <a:schemeClr val="tx1">
                      <a:lumMod val="65000"/>
                      <a:lumOff val="35000"/>
                    </a:schemeClr>
                  </a:solidFill>
                  <a:latin typeface="+mn-ea"/>
                  <a:cs typeface="+mn-ea"/>
                </a:rPr>
                <a:t>前景广阔但实施复杂：</a:t>
              </a:r>
              <a:endParaRPr lang="en-US" altLang="zh-CN" sz="1400" dirty="0">
                <a:solidFill>
                  <a:schemeClr val="tx1">
                    <a:lumMod val="65000"/>
                    <a:lumOff val="35000"/>
                  </a:schemeClr>
                </a:solidFill>
                <a:latin typeface="+mn-ea"/>
                <a:cs typeface="+mn-ea"/>
              </a:endParaRPr>
            </a:p>
            <a:p>
              <a:pPr algn="r">
                <a:lnSpc>
                  <a:spcPct val="130000"/>
                </a:lnSpc>
                <a:spcBef>
                  <a:spcPct val="0"/>
                </a:spcBef>
                <a:spcAft>
                  <a:spcPct val="0"/>
                </a:spcAft>
              </a:pPr>
              <a:r>
                <a:rPr lang="zh-CN" altLang="en-US" sz="1400" dirty="0">
                  <a:solidFill>
                    <a:schemeClr val="tx1">
                      <a:lumMod val="65000"/>
                      <a:lumOff val="35000"/>
                    </a:schemeClr>
                  </a:solidFill>
                  <a:latin typeface="+mn-ea"/>
                  <a:cs typeface="+mn-ea"/>
                </a:rPr>
                <a:t>虽然深度学习技术展现出极大的潜力，尤其是在提升结直肠癌诊断的速度和准确性方面，但在真实的临床环境中，其实施面临着许多障碍。</a:t>
              </a:r>
            </a:p>
          </p:txBody>
        </p:sp>
        <p:sp>
          <p:nvSpPr>
            <p:cNvPr id="5" name="矩形 4"/>
            <p:cNvSpPr/>
            <p:nvPr>
              <p:custDataLst>
                <p:tags r:id="rId11"/>
              </p:custDataLst>
            </p:nvPr>
          </p:nvSpPr>
          <p:spPr>
            <a:xfrm>
              <a:off x="2218" y="2348"/>
              <a:ext cx="4201" cy="1321"/>
            </a:xfrm>
            <a:prstGeom prst="rect">
              <a:avLst/>
            </a:prstGeom>
            <a:noFill/>
          </p:spPr>
          <p:txBody>
            <a:bodyPr wrap="square" lIns="0" tIns="0" rIns="0" bIns="0" rtlCol="0" anchor="b" anchorCtr="0">
              <a:noAutofit/>
            </a:bodyPr>
            <a:lstStyle/>
            <a:p>
              <a:pPr algn="r">
                <a:spcBef>
                  <a:spcPct val="0"/>
                </a:spcBef>
                <a:spcAft>
                  <a:spcPct val="0"/>
                </a:spcAft>
              </a:pPr>
              <a:r>
                <a:rPr lang="zh-CN" altLang="en-US" sz="2000" b="1" dirty="0">
                  <a:solidFill>
                    <a:schemeClr val="tx1">
                      <a:lumMod val="65000"/>
                      <a:lumOff val="35000"/>
                    </a:schemeClr>
                  </a:solidFill>
                  <a:latin typeface="+mn-ea"/>
                  <a:cs typeface="+mn-ea"/>
                  <a:sym typeface="+mn-ea"/>
                </a:rPr>
                <a:t>技术前景与实施难题</a:t>
              </a:r>
            </a:p>
          </p:txBody>
        </p:sp>
        <p:sp>
          <p:nvSpPr>
            <p:cNvPr id="6" name="矩形 5"/>
            <p:cNvSpPr/>
            <p:nvPr>
              <p:custDataLst>
                <p:tags r:id="rId12"/>
              </p:custDataLst>
            </p:nvPr>
          </p:nvSpPr>
          <p:spPr>
            <a:xfrm>
              <a:off x="12772" y="3741"/>
              <a:ext cx="5440" cy="1687"/>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400" dirty="0">
                  <a:solidFill>
                    <a:schemeClr val="tx1">
                      <a:lumMod val="65000"/>
                      <a:lumOff val="35000"/>
                    </a:schemeClr>
                  </a:solidFill>
                  <a:latin typeface="+mn-ea"/>
                  <a:cs typeface="+mn-ea"/>
                </a:rPr>
                <a:t>缺乏透明度与可解释性：深度学习模型的内部工作机制对于临床医生来说通常是不透明的，这使得医生难以理解</a:t>
              </a:r>
              <a:r>
                <a:rPr lang="en" altLang="zh-CN" sz="1400" dirty="0">
                  <a:solidFill>
                    <a:schemeClr val="tx1">
                      <a:lumMod val="65000"/>
                      <a:lumOff val="35000"/>
                    </a:schemeClr>
                  </a:solidFill>
                  <a:latin typeface="+mn-ea"/>
                  <a:cs typeface="+mn-ea"/>
                </a:rPr>
                <a:t>AI</a:t>
              </a:r>
              <a:r>
                <a:rPr lang="zh-CN" altLang="en-US" sz="1400" dirty="0">
                  <a:solidFill>
                    <a:schemeClr val="tx1">
                      <a:lumMod val="65000"/>
                      <a:lumOff val="35000"/>
                    </a:schemeClr>
                  </a:solidFill>
                  <a:latin typeface="+mn-ea"/>
                  <a:cs typeface="+mn-ea"/>
                </a:rPr>
                <a:t>如何得出特定的诊断结果，从而影响其在临床决策中的应用和信任度。</a:t>
              </a:r>
            </a:p>
          </p:txBody>
        </p:sp>
        <p:sp>
          <p:nvSpPr>
            <p:cNvPr id="7" name="矩形 6"/>
            <p:cNvSpPr/>
            <p:nvPr>
              <p:custDataLst>
                <p:tags r:id="rId13"/>
              </p:custDataLst>
            </p:nvPr>
          </p:nvSpPr>
          <p:spPr>
            <a:xfrm>
              <a:off x="12772" y="2348"/>
              <a:ext cx="4200" cy="1321"/>
            </a:xfrm>
            <a:prstGeom prst="rect">
              <a:avLst/>
            </a:prstGeom>
            <a:noFill/>
          </p:spPr>
          <p:txBody>
            <a:bodyPr wrap="square" lIns="0" tIns="0" rIns="0" bIns="0" rtlCol="0" anchor="b" anchorCtr="0">
              <a:noAutofit/>
            </a:bodyPr>
            <a:lstStyle/>
            <a:p>
              <a:pPr>
                <a:spcBef>
                  <a:spcPct val="0"/>
                </a:spcBef>
                <a:spcAft>
                  <a:spcPct val="0"/>
                </a:spcAft>
              </a:pPr>
              <a:r>
                <a:rPr lang="zh-CN" altLang="en-US" sz="2000" b="1" dirty="0">
                  <a:solidFill>
                    <a:schemeClr val="tx1">
                      <a:lumMod val="65000"/>
                      <a:lumOff val="35000"/>
                    </a:schemeClr>
                  </a:solidFill>
                  <a:latin typeface="+mn-ea"/>
                  <a:cs typeface="+mn-ea"/>
                  <a:sym typeface="+mn-ea"/>
                </a:rPr>
                <a:t>“黑箱”特性</a:t>
              </a:r>
            </a:p>
          </p:txBody>
        </p:sp>
        <p:sp>
          <p:nvSpPr>
            <p:cNvPr id="10" name="矩形 9"/>
            <p:cNvSpPr/>
            <p:nvPr>
              <p:custDataLst>
                <p:tags r:id="rId14"/>
              </p:custDataLst>
            </p:nvPr>
          </p:nvSpPr>
          <p:spPr>
            <a:xfrm>
              <a:off x="12772" y="6968"/>
              <a:ext cx="5440" cy="1687"/>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400" dirty="0">
                  <a:solidFill>
                    <a:schemeClr val="tx1">
                      <a:lumMod val="65000"/>
                      <a:lumOff val="35000"/>
                    </a:schemeClr>
                  </a:solidFill>
                  <a:latin typeface="+mn-ea"/>
                  <a:cs typeface="+mn-ea"/>
                </a:rPr>
                <a:t>伦理和合规性挑战：在医学应用中使用</a:t>
              </a:r>
              <a:r>
                <a:rPr lang="en" altLang="zh-CN" sz="1400" dirty="0">
                  <a:solidFill>
                    <a:schemeClr val="tx1">
                      <a:lumMod val="65000"/>
                      <a:lumOff val="35000"/>
                    </a:schemeClr>
                  </a:solidFill>
                  <a:latin typeface="+mn-ea"/>
                  <a:cs typeface="+mn-ea"/>
                </a:rPr>
                <a:t>AI</a:t>
              </a:r>
              <a:r>
                <a:rPr lang="zh-CN" altLang="en-US" sz="1400" dirty="0">
                  <a:solidFill>
                    <a:schemeClr val="tx1">
                      <a:lumMod val="65000"/>
                      <a:lumOff val="35000"/>
                    </a:schemeClr>
                  </a:solidFill>
                  <a:latin typeface="+mn-ea"/>
                  <a:cs typeface="+mn-ea"/>
                </a:rPr>
                <a:t>技术涉及到一系列伦理和法律问题，例如数据隐私、算法偏见以及如何处理算法错误带来的医疗责任等问题。这些挑战需要通过制定严格的法律法规和标准来解决。</a:t>
              </a:r>
            </a:p>
          </p:txBody>
        </p:sp>
        <p:sp>
          <p:nvSpPr>
            <p:cNvPr id="13" name="矩形 12"/>
            <p:cNvSpPr/>
            <p:nvPr>
              <p:custDataLst>
                <p:tags r:id="rId15"/>
              </p:custDataLst>
            </p:nvPr>
          </p:nvSpPr>
          <p:spPr>
            <a:xfrm>
              <a:off x="12772" y="5575"/>
              <a:ext cx="4200" cy="1321"/>
            </a:xfrm>
            <a:prstGeom prst="rect">
              <a:avLst/>
            </a:prstGeom>
            <a:noFill/>
          </p:spPr>
          <p:txBody>
            <a:bodyPr wrap="square" lIns="0" tIns="0" rIns="0" bIns="0" rtlCol="0" anchor="b" anchorCtr="0">
              <a:noAutofit/>
            </a:bodyPr>
            <a:lstStyle/>
            <a:p>
              <a:pPr>
                <a:spcBef>
                  <a:spcPct val="0"/>
                </a:spcBef>
                <a:spcAft>
                  <a:spcPct val="0"/>
                </a:spcAft>
              </a:pPr>
              <a:r>
                <a:rPr lang="zh-CN" altLang="en-US" sz="2000" b="1" dirty="0">
                  <a:solidFill>
                    <a:schemeClr val="tx1">
                      <a:lumMod val="65000"/>
                      <a:lumOff val="35000"/>
                    </a:schemeClr>
                  </a:solidFill>
                  <a:latin typeface="+mn-ea"/>
                  <a:cs typeface="+mn-ea"/>
                  <a:sym typeface="+mn-ea"/>
                </a:rPr>
                <a:t>法规和伦理问题</a:t>
              </a:r>
            </a:p>
          </p:txBody>
        </p:sp>
        <p:sp>
          <p:nvSpPr>
            <p:cNvPr id="14" name="矩形 13"/>
            <p:cNvSpPr/>
            <p:nvPr>
              <p:custDataLst>
                <p:tags r:id="rId16"/>
              </p:custDataLst>
            </p:nvPr>
          </p:nvSpPr>
          <p:spPr>
            <a:xfrm>
              <a:off x="939" y="6968"/>
              <a:ext cx="5480" cy="1687"/>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400" dirty="0">
                  <a:solidFill>
                    <a:schemeClr val="tx1">
                      <a:lumMod val="65000"/>
                      <a:lumOff val="35000"/>
                    </a:schemeClr>
                  </a:solidFill>
                  <a:latin typeface="+mn-ea"/>
                  <a:cs typeface="+mn-ea"/>
                </a:rPr>
                <a:t>数据质量和代表性问题：当前大多数深度学习模型依赖于高质量和具有代表性的数据，但现实中，可用于训练的医学影像数据往往受限于采集条件、隐私保护等因素，这限制了模型的普适性和准确性。</a:t>
              </a:r>
            </a:p>
            <a:p>
              <a:pPr algn="r">
                <a:lnSpc>
                  <a:spcPct val="130000"/>
                </a:lnSpc>
                <a:spcBef>
                  <a:spcPct val="0"/>
                </a:spcBef>
                <a:spcAft>
                  <a:spcPct val="0"/>
                </a:spcAft>
              </a:pPr>
              <a:endParaRPr lang="zh-CN" altLang="en-US" sz="1400" dirty="0">
                <a:solidFill>
                  <a:schemeClr val="tx1">
                    <a:lumMod val="65000"/>
                    <a:lumOff val="35000"/>
                  </a:schemeClr>
                </a:solidFill>
                <a:latin typeface="+mn-ea"/>
                <a:cs typeface="+mn-ea"/>
              </a:endParaRPr>
            </a:p>
          </p:txBody>
        </p:sp>
        <p:sp>
          <p:nvSpPr>
            <p:cNvPr id="15" name="矩形 14"/>
            <p:cNvSpPr/>
            <p:nvPr>
              <p:custDataLst>
                <p:tags r:id="rId17"/>
              </p:custDataLst>
            </p:nvPr>
          </p:nvSpPr>
          <p:spPr>
            <a:xfrm>
              <a:off x="2218" y="5575"/>
              <a:ext cx="4201" cy="1321"/>
            </a:xfrm>
            <a:prstGeom prst="rect">
              <a:avLst/>
            </a:prstGeom>
            <a:noFill/>
          </p:spPr>
          <p:txBody>
            <a:bodyPr wrap="square" lIns="0" tIns="0" rIns="0" bIns="0" rtlCol="0" anchor="b" anchorCtr="0">
              <a:noAutofit/>
            </a:bodyPr>
            <a:lstStyle/>
            <a:p>
              <a:pPr algn="r">
                <a:spcBef>
                  <a:spcPct val="0"/>
                </a:spcBef>
                <a:spcAft>
                  <a:spcPct val="0"/>
                </a:spcAft>
              </a:pPr>
              <a:r>
                <a:rPr lang="zh-CN" altLang="en-US" sz="2000" b="1" dirty="0">
                  <a:solidFill>
                    <a:schemeClr val="tx1">
                      <a:lumMod val="65000"/>
                      <a:lumOff val="35000"/>
                    </a:schemeClr>
                  </a:solidFill>
                  <a:latin typeface="+mn-ea"/>
                  <a:cs typeface="+mn-ea"/>
                  <a:sym typeface="+mn-ea"/>
                </a:rPr>
                <a:t>数据依赖性与局限性</a:t>
              </a:r>
            </a:p>
          </p:txBody>
        </p:sp>
        <p:sp>
          <p:nvSpPr>
            <p:cNvPr id="16" name="文本框 15"/>
            <p:cNvSpPr txBox="1"/>
            <p:nvPr/>
          </p:nvSpPr>
          <p:spPr>
            <a:xfrm>
              <a:off x="7612" y="1735"/>
              <a:ext cx="4301" cy="891"/>
            </a:xfrm>
            <a:prstGeom prst="rect">
              <a:avLst/>
            </a:prstGeom>
            <a:noFill/>
          </p:spPr>
          <p:txBody>
            <a:bodyPr wrap="square" rtlCol="0" anchor="t">
              <a:spAutoFit/>
            </a:bodyPr>
            <a:lstStyle/>
            <a:p>
              <a:pPr indent="0" algn="ctr" fontAlgn="auto">
                <a:lnSpc>
                  <a:spcPct val="120000"/>
                </a:lnSpc>
                <a:spcBef>
                  <a:spcPts val="300"/>
                </a:spcBef>
                <a:spcAft>
                  <a:spcPts val="300"/>
                </a:spcAft>
                <a:buNone/>
              </a:pPr>
              <a:r>
                <a:rPr lang="zh-CN" altLang="en-US" sz="2800" b="1" dirty="0">
                  <a:solidFill>
                    <a:srgbClr val="173885"/>
                  </a:solidFill>
                  <a:latin typeface="阿里巴巴普惠体" panose="00020600040101010101" charset="-122"/>
                  <a:ea typeface="阿里巴巴普惠体" panose="00020600040101010101" charset="-122"/>
                  <a:cs typeface="+mn-ea"/>
                  <a:sym typeface="+mn-lt"/>
                </a:rPr>
                <a:t>主要挑战</a:t>
              </a:r>
            </a:p>
          </p:txBody>
        </p:sp>
      </p:grpSp>
    </p:spTree>
    <p:extLst>
      <p:ext uri="{BB962C8B-B14F-4D97-AF65-F5344CB8AC3E}">
        <p14:creationId xmlns:p14="http://schemas.microsoft.com/office/powerpoint/2010/main" val="54384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01395" y="317500"/>
            <a:ext cx="3844925" cy="5124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迎接挑战</a:t>
            </a:r>
          </a:p>
        </p:txBody>
      </p:sp>
      <p:grpSp>
        <p:nvGrpSpPr>
          <p:cNvPr id="4" name="组合 3"/>
          <p:cNvGrpSpPr/>
          <p:nvPr/>
        </p:nvGrpSpPr>
        <p:grpSpPr>
          <a:xfrm>
            <a:off x="692150" y="1615440"/>
            <a:ext cx="10815320" cy="4189730"/>
            <a:chOff x="1090" y="2544"/>
            <a:chExt cx="17032" cy="6598"/>
          </a:xfrm>
        </p:grpSpPr>
        <p:sp>
          <p:nvSpPr>
            <p:cNvPr id="3" name="矩形: 圆角 2"/>
            <p:cNvSpPr/>
            <p:nvPr>
              <p:custDataLst>
                <p:tags r:id="rId1"/>
              </p:custDataLst>
            </p:nvPr>
          </p:nvSpPr>
          <p:spPr>
            <a:xfrm>
              <a:off x="1090" y="2732"/>
              <a:ext cx="5234" cy="6411"/>
            </a:xfrm>
            <a:prstGeom prst="roundRect">
              <a:avLst>
                <a:gd name="adj" fmla="val 6347"/>
              </a:avLst>
            </a:prstGeom>
            <a:gradFill flip="none" rotWithShape="1">
              <a:gsLst>
                <a:gs pos="0">
                  <a:schemeClr val="accent1">
                    <a:lumMod val="20000"/>
                    <a:lumOff val="80000"/>
                    <a:alpha val="20000"/>
                  </a:schemeClr>
                </a:gs>
                <a:gs pos="100000">
                  <a:schemeClr val="bg1">
                    <a:alpha val="0"/>
                  </a:schemeClr>
                </a:gs>
              </a:gsLst>
              <a:path path="circle">
                <a:fillToRect l="100000" t="100000"/>
              </a:path>
              <a:tileRect r="-100000" b="-100000"/>
            </a:gradFill>
            <a:ln w="15875">
              <a:solidFill>
                <a:schemeClr val="accent1">
                  <a:lumMod val="20000"/>
                  <a:lumOff val="80000"/>
                </a:schemeClr>
              </a:solidFill>
            </a:ln>
            <a:effectLst>
              <a:outerShdw blurRad="279400" dist="228600" dir="2700000" algn="tl" rotWithShape="0">
                <a:schemeClr val="accent1">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239795" tIns="616585" rIns="239795" bIns="350520" rtlCol="0" anchor="ctr">
              <a:noAutofit/>
            </a:bodyPr>
            <a:lstStyle/>
            <a:p>
              <a:pPr algn="ctr">
                <a:lnSpc>
                  <a:spcPct val="150000"/>
                </a:lnSpc>
              </a:pPr>
              <a:r>
                <a:rPr lang="zh-CN" altLang="en-US" dirty="0">
                  <a:solidFill>
                    <a:schemeClr val="tx1">
                      <a:lumMod val="85000"/>
                      <a:lumOff val="15000"/>
                    </a:schemeClr>
                  </a:solidFill>
                  <a:latin typeface="+mn-ea"/>
                  <a:cs typeface="+mn-ea"/>
                  <a:sym typeface="+mn-ea"/>
                </a:rPr>
                <a:t>采用模型解释技术和可视化工具来提高</a:t>
              </a:r>
              <a:r>
                <a:rPr lang="en" altLang="zh-CN" dirty="0">
                  <a:solidFill>
                    <a:schemeClr val="tx1">
                      <a:lumMod val="85000"/>
                      <a:lumOff val="15000"/>
                    </a:schemeClr>
                  </a:solidFill>
                  <a:latin typeface="+mn-ea"/>
                  <a:cs typeface="+mn-ea"/>
                  <a:sym typeface="+mn-ea"/>
                </a:rPr>
                <a:t>AI</a:t>
              </a:r>
              <a:r>
                <a:rPr lang="zh-CN" altLang="en-US" dirty="0">
                  <a:solidFill>
                    <a:schemeClr val="tx1">
                      <a:lumMod val="85000"/>
                      <a:lumOff val="15000"/>
                    </a:schemeClr>
                  </a:solidFill>
                  <a:latin typeface="+mn-ea"/>
                  <a:cs typeface="+mn-ea"/>
                  <a:sym typeface="+mn-ea"/>
                </a:rPr>
                <a:t>决策的透明度，如</a:t>
              </a:r>
              <a:r>
                <a:rPr lang="en" altLang="zh-CN" dirty="0">
                  <a:solidFill>
                    <a:schemeClr val="tx1">
                      <a:lumMod val="85000"/>
                      <a:lumOff val="15000"/>
                    </a:schemeClr>
                  </a:solidFill>
                  <a:latin typeface="+mn-ea"/>
                  <a:cs typeface="+mn-ea"/>
                  <a:sym typeface="+mn-ea"/>
                </a:rPr>
                <a:t>LIME</a:t>
              </a:r>
              <a:r>
                <a:rPr lang="zh-CN" altLang="en-US" dirty="0">
                  <a:solidFill>
                    <a:schemeClr val="tx1">
                      <a:lumMod val="85000"/>
                      <a:lumOff val="15000"/>
                    </a:schemeClr>
                  </a:solidFill>
                  <a:latin typeface="+mn-ea"/>
                  <a:cs typeface="+mn-ea"/>
                  <a:sym typeface="+mn-ea"/>
                </a:rPr>
                <a:t>和</a:t>
              </a:r>
              <a:r>
                <a:rPr lang="en" altLang="zh-CN" dirty="0">
                  <a:solidFill>
                    <a:schemeClr val="tx1">
                      <a:lumMod val="85000"/>
                      <a:lumOff val="15000"/>
                    </a:schemeClr>
                  </a:solidFill>
                  <a:latin typeface="+mn-ea"/>
                  <a:cs typeface="+mn-ea"/>
                  <a:sym typeface="+mn-ea"/>
                </a:rPr>
                <a:t>SHAP</a:t>
              </a:r>
              <a:r>
                <a:rPr lang="zh-CN" altLang="en-US" dirty="0">
                  <a:solidFill>
                    <a:schemeClr val="tx1">
                      <a:lumMod val="85000"/>
                      <a:lumOff val="15000"/>
                    </a:schemeClr>
                  </a:solidFill>
                  <a:latin typeface="+mn-ea"/>
                  <a:cs typeface="+mn-ea"/>
                  <a:sym typeface="+mn-ea"/>
                </a:rPr>
                <a:t>这类工具可以视觉化地展示模型决策的影响因素。</a:t>
              </a:r>
              <a:endParaRPr lang="zh-CN" altLang="zh-CN" dirty="0">
                <a:solidFill>
                  <a:schemeClr val="tx1">
                    <a:lumMod val="85000"/>
                    <a:lumOff val="15000"/>
                  </a:schemeClr>
                </a:solidFill>
                <a:latin typeface="+mn-ea"/>
                <a:cs typeface="+mn-ea"/>
                <a:sym typeface="+mn-ea"/>
              </a:endParaRPr>
            </a:p>
          </p:txBody>
        </p:sp>
        <p:sp>
          <p:nvSpPr>
            <p:cNvPr id="29" name="任意多边形: 形状 28"/>
            <p:cNvSpPr/>
            <p:nvPr>
              <p:custDataLst>
                <p:tags r:id="rId2"/>
              </p:custDataLst>
            </p:nvPr>
          </p:nvSpPr>
          <p:spPr>
            <a:xfrm>
              <a:off x="1720" y="2544"/>
              <a:ext cx="3974" cy="772"/>
            </a:xfrm>
            <a:custGeom>
              <a:avLst/>
              <a:gdLst>
                <a:gd name="connsiteX0" fmla="*/ 1 w 2523509"/>
                <a:gd name="connsiteY0" fmla="*/ 0 h 489935"/>
                <a:gd name="connsiteX1" fmla="*/ 2523508 w 2523509"/>
                <a:gd name="connsiteY1" fmla="*/ 0 h 489935"/>
                <a:gd name="connsiteX2" fmla="*/ 2523508 w 2523509"/>
                <a:gd name="connsiteY2" fmla="*/ 193313 h 489935"/>
                <a:gd name="connsiteX3" fmla="*/ 2523508 w 2523509"/>
                <a:gd name="connsiteY3" fmla="*/ 240238 h 489935"/>
                <a:gd name="connsiteX4" fmla="*/ 2523509 w 2523509"/>
                <a:gd name="connsiteY4" fmla="*/ 240238 h 489935"/>
                <a:gd name="connsiteX5" fmla="*/ 2523508 w 2523509"/>
                <a:gd name="connsiteY5" fmla="*/ 240243 h 489935"/>
                <a:gd name="connsiteX6" fmla="*/ 2523508 w 2523509"/>
                <a:gd name="connsiteY6" fmla="*/ 249696 h 489935"/>
                <a:gd name="connsiteX7" fmla="*/ 2523508 w 2523509"/>
                <a:gd name="connsiteY7" fmla="*/ 324846 h 489935"/>
                <a:gd name="connsiteX8" fmla="*/ 2358419 w 2523509"/>
                <a:gd name="connsiteY8" fmla="*/ 489935 h 489935"/>
                <a:gd name="connsiteX9" fmla="*/ 2273812 w 2523509"/>
                <a:gd name="connsiteY9" fmla="*/ 489935 h 489935"/>
                <a:gd name="connsiteX10" fmla="*/ 249699 w 2523509"/>
                <a:gd name="connsiteY10" fmla="*/ 489935 h 489935"/>
                <a:gd name="connsiteX11" fmla="*/ 165089 w 2523509"/>
                <a:gd name="connsiteY11" fmla="*/ 489935 h 489935"/>
                <a:gd name="connsiteX12" fmla="*/ 0 w 2523509"/>
                <a:gd name="connsiteY12" fmla="*/ 324846 h 489935"/>
                <a:gd name="connsiteX13" fmla="*/ 0 w 2523509"/>
                <a:gd name="connsiteY13" fmla="*/ 193313 h 489935"/>
                <a:gd name="connsiteX14" fmla="*/ 1 w 2523509"/>
                <a:gd name="connsiteY14" fmla="*/ 193308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509" h="489935">
                  <a:moveTo>
                    <a:pt x="1" y="0"/>
                  </a:moveTo>
                  <a:lnTo>
                    <a:pt x="2523508" y="0"/>
                  </a:lnTo>
                  <a:lnTo>
                    <a:pt x="2523508" y="193313"/>
                  </a:lnTo>
                  <a:lnTo>
                    <a:pt x="2523508" y="240238"/>
                  </a:lnTo>
                  <a:lnTo>
                    <a:pt x="2523509" y="240238"/>
                  </a:lnTo>
                  <a:lnTo>
                    <a:pt x="2523508" y="240243"/>
                  </a:lnTo>
                  <a:lnTo>
                    <a:pt x="2523508" y="249696"/>
                  </a:lnTo>
                  <a:lnTo>
                    <a:pt x="2523508" y="324846"/>
                  </a:lnTo>
                  <a:cubicBezTo>
                    <a:pt x="2523508" y="416022"/>
                    <a:pt x="2449595" y="489935"/>
                    <a:pt x="2358419" y="489935"/>
                  </a:cubicBezTo>
                  <a:lnTo>
                    <a:pt x="2273812" y="489935"/>
                  </a:lnTo>
                  <a:lnTo>
                    <a:pt x="249699" y="489935"/>
                  </a:lnTo>
                  <a:lnTo>
                    <a:pt x="165089" y="489935"/>
                  </a:lnTo>
                  <a:cubicBezTo>
                    <a:pt x="73913" y="489935"/>
                    <a:pt x="0" y="416022"/>
                    <a:pt x="0" y="324846"/>
                  </a:cubicBezTo>
                  <a:lnTo>
                    <a:pt x="0" y="193313"/>
                  </a:lnTo>
                  <a:lnTo>
                    <a:pt x="1" y="193308"/>
                  </a:lnTo>
                  <a:close/>
                </a:path>
              </a:pathLst>
            </a:custGeom>
            <a:gradFill flip="none" rotWithShape="1">
              <a:gsLst>
                <a:gs pos="0">
                  <a:schemeClr val="accent1">
                    <a:lumMod val="40000"/>
                    <a:lumOff val="60000"/>
                  </a:schemeClr>
                </a:gs>
                <a:gs pos="69000">
                  <a:schemeClr val="accent1"/>
                </a:gs>
                <a:gs pos="100000">
                  <a:schemeClr val="accent1"/>
                </a:gs>
              </a:gsLst>
              <a:lin ang="2700000" scaled="1"/>
              <a:tileRect/>
            </a:gradFill>
            <a:ln>
              <a:noFill/>
            </a:ln>
            <a:effectLst>
              <a:outerShdw blurRad="101600" dist="76200" dir="2700000" algn="tl"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spcBef>
                  <a:spcPct val="0"/>
                </a:spcBef>
                <a:spcAft>
                  <a:spcPct val="0"/>
                </a:spcAft>
              </a:pPr>
              <a:r>
                <a:rPr lang="zh-CN" altLang="en-US" sz="2000" b="1" dirty="0">
                  <a:solidFill>
                    <a:schemeClr val="bg1"/>
                  </a:solidFill>
                  <a:latin typeface="+mn-ea"/>
                  <a:cs typeface="+mn-ea"/>
                  <a:sym typeface="+mn-ea"/>
                </a:rPr>
                <a:t>技术策略</a:t>
              </a:r>
              <a:endParaRPr lang="zh-CN" altLang="zh-CN" sz="2000" b="1" dirty="0">
                <a:solidFill>
                  <a:schemeClr val="bg1"/>
                </a:solidFill>
                <a:latin typeface="+mn-ea"/>
                <a:cs typeface="+mn-ea"/>
                <a:sym typeface="+mn-ea"/>
              </a:endParaRPr>
            </a:p>
          </p:txBody>
        </p:sp>
        <p:sp>
          <p:nvSpPr>
            <p:cNvPr id="25" name="等腰三角形 24"/>
            <p:cNvSpPr/>
            <p:nvPr>
              <p:custDataLst>
                <p:tags r:id="rId3"/>
              </p:custDataLst>
            </p:nvPr>
          </p:nvSpPr>
          <p:spPr>
            <a:xfrm>
              <a:off x="1547" y="2544"/>
              <a:ext cx="174" cy="18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ndParaRPr>
            </a:p>
          </p:txBody>
        </p:sp>
        <p:sp>
          <p:nvSpPr>
            <p:cNvPr id="26" name="等腰三角形 25"/>
            <p:cNvSpPr/>
            <p:nvPr>
              <p:custDataLst>
                <p:tags r:id="rId4"/>
              </p:custDataLst>
            </p:nvPr>
          </p:nvSpPr>
          <p:spPr>
            <a:xfrm flipH="1">
              <a:off x="5694" y="2544"/>
              <a:ext cx="174" cy="18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ndParaRPr>
            </a:p>
          </p:txBody>
        </p:sp>
        <p:sp>
          <p:nvSpPr>
            <p:cNvPr id="36" name="矩形: 圆角 35"/>
            <p:cNvSpPr/>
            <p:nvPr>
              <p:custDataLst>
                <p:tags r:id="rId5"/>
              </p:custDataLst>
            </p:nvPr>
          </p:nvSpPr>
          <p:spPr>
            <a:xfrm>
              <a:off x="6983" y="2732"/>
              <a:ext cx="5234" cy="6411"/>
            </a:xfrm>
            <a:prstGeom prst="roundRect">
              <a:avLst>
                <a:gd name="adj" fmla="val 6347"/>
              </a:avLst>
            </a:prstGeom>
            <a:gradFill flip="none" rotWithShape="1">
              <a:gsLst>
                <a:gs pos="0">
                  <a:schemeClr val="accent4">
                    <a:lumMod val="20000"/>
                    <a:lumOff val="80000"/>
                    <a:alpha val="20000"/>
                  </a:schemeClr>
                </a:gs>
                <a:gs pos="100000">
                  <a:schemeClr val="bg1">
                    <a:alpha val="0"/>
                  </a:schemeClr>
                </a:gs>
              </a:gsLst>
              <a:path path="circle">
                <a:fillToRect l="100000" t="100000"/>
              </a:path>
              <a:tileRect r="-100000" b="-100000"/>
            </a:gradFill>
            <a:ln w="15875">
              <a:solidFill>
                <a:schemeClr val="accent4">
                  <a:lumMod val="20000"/>
                  <a:lumOff val="80000"/>
                </a:schemeClr>
              </a:solidFill>
            </a:ln>
            <a:effectLst>
              <a:outerShdw blurRad="279400" dist="228600" dir="2700000" algn="tl" rotWithShape="0">
                <a:schemeClr val="accent4">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239795" tIns="616585" rIns="239795" bIns="350520" rtlCol="0" anchor="ctr">
              <a:noAutofit/>
            </a:bodyPr>
            <a:lstStyle/>
            <a:p>
              <a:pPr algn="ctr">
                <a:lnSpc>
                  <a:spcPct val="150000"/>
                </a:lnSpc>
              </a:pPr>
              <a:r>
                <a:rPr lang="zh-CN" altLang="en-US" dirty="0">
                  <a:solidFill>
                    <a:schemeClr val="tx1">
                      <a:lumMod val="85000"/>
                      <a:lumOff val="15000"/>
                    </a:schemeClr>
                  </a:solidFill>
                  <a:latin typeface="+mn-ea"/>
                  <a:cs typeface="+mn-ea"/>
                  <a:sym typeface="+mn-ea"/>
                </a:rPr>
                <a:t>大多数</a:t>
              </a:r>
              <a:r>
                <a:rPr lang="en" altLang="zh-CN" dirty="0">
                  <a:solidFill>
                    <a:schemeClr val="tx1">
                      <a:lumMod val="85000"/>
                      <a:lumOff val="15000"/>
                    </a:schemeClr>
                  </a:solidFill>
                  <a:latin typeface="+mn-ea"/>
                  <a:cs typeface="+mn-ea"/>
                  <a:sym typeface="+mn-ea"/>
                </a:rPr>
                <a:t>AI</a:t>
              </a:r>
              <a:r>
                <a:rPr lang="zh-CN" altLang="en-US" dirty="0">
                  <a:solidFill>
                    <a:schemeClr val="tx1">
                      <a:lumMod val="85000"/>
                      <a:lumOff val="15000"/>
                    </a:schemeClr>
                  </a:solidFill>
                  <a:latin typeface="+mn-ea"/>
                  <a:cs typeface="+mn-ea"/>
                  <a:sym typeface="+mn-ea"/>
                </a:rPr>
                <a:t>模型依赖于小样本和单一中心的数据，这限制了它们的普适性和适用范围。</a:t>
              </a:r>
            </a:p>
            <a:p>
              <a:pPr algn="ctr">
                <a:lnSpc>
                  <a:spcPct val="150000"/>
                </a:lnSpc>
              </a:pPr>
              <a:r>
                <a:rPr lang="zh-CN" altLang="en-US" dirty="0">
                  <a:solidFill>
                    <a:schemeClr val="tx1">
                      <a:lumMod val="85000"/>
                      <a:lumOff val="15000"/>
                    </a:schemeClr>
                  </a:solidFill>
                  <a:latin typeface="+mn-ea"/>
                  <a:cs typeface="+mn-ea"/>
                  <a:sym typeface="+mn-ea"/>
                </a:rPr>
                <a:t>为了提高准确性和适用性，需要更多的大样本和多中心的数据集进行训练。</a:t>
              </a:r>
              <a:endParaRPr lang="zh-CN" altLang="zh-CN" dirty="0">
                <a:solidFill>
                  <a:schemeClr val="tx1">
                    <a:lumMod val="85000"/>
                    <a:lumOff val="15000"/>
                  </a:schemeClr>
                </a:solidFill>
                <a:latin typeface="+mn-ea"/>
                <a:cs typeface="+mn-ea"/>
                <a:sym typeface="+mn-ea"/>
              </a:endParaRPr>
            </a:p>
          </p:txBody>
        </p:sp>
        <p:sp>
          <p:nvSpPr>
            <p:cNvPr id="37" name="任意多边形: 形状 36"/>
            <p:cNvSpPr/>
            <p:nvPr>
              <p:custDataLst>
                <p:tags r:id="rId6"/>
              </p:custDataLst>
            </p:nvPr>
          </p:nvSpPr>
          <p:spPr>
            <a:xfrm>
              <a:off x="7613" y="2544"/>
              <a:ext cx="3974" cy="772"/>
            </a:xfrm>
            <a:custGeom>
              <a:avLst/>
              <a:gdLst>
                <a:gd name="connsiteX0" fmla="*/ 1 w 2523509"/>
                <a:gd name="connsiteY0" fmla="*/ 0 h 489935"/>
                <a:gd name="connsiteX1" fmla="*/ 2523508 w 2523509"/>
                <a:gd name="connsiteY1" fmla="*/ 0 h 489935"/>
                <a:gd name="connsiteX2" fmla="*/ 2523508 w 2523509"/>
                <a:gd name="connsiteY2" fmla="*/ 193313 h 489935"/>
                <a:gd name="connsiteX3" fmla="*/ 2523508 w 2523509"/>
                <a:gd name="connsiteY3" fmla="*/ 240238 h 489935"/>
                <a:gd name="connsiteX4" fmla="*/ 2523509 w 2523509"/>
                <a:gd name="connsiteY4" fmla="*/ 240238 h 489935"/>
                <a:gd name="connsiteX5" fmla="*/ 2523508 w 2523509"/>
                <a:gd name="connsiteY5" fmla="*/ 240243 h 489935"/>
                <a:gd name="connsiteX6" fmla="*/ 2523508 w 2523509"/>
                <a:gd name="connsiteY6" fmla="*/ 249696 h 489935"/>
                <a:gd name="connsiteX7" fmla="*/ 2523508 w 2523509"/>
                <a:gd name="connsiteY7" fmla="*/ 324846 h 489935"/>
                <a:gd name="connsiteX8" fmla="*/ 2358419 w 2523509"/>
                <a:gd name="connsiteY8" fmla="*/ 489935 h 489935"/>
                <a:gd name="connsiteX9" fmla="*/ 2273812 w 2523509"/>
                <a:gd name="connsiteY9" fmla="*/ 489935 h 489935"/>
                <a:gd name="connsiteX10" fmla="*/ 249699 w 2523509"/>
                <a:gd name="connsiteY10" fmla="*/ 489935 h 489935"/>
                <a:gd name="connsiteX11" fmla="*/ 165089 w 2523509"/>
                <a:gd name="connsiteY11" fmla="*/ 489935 h 489935"/>
                <a:gd name="connsiteX12" fmla="*/ 0 w 2523509"/>
                <a:gd name="connsiteY12" fmla="*/ 324846 h 489935"/>
                <a:gd name="connsiteX13" fmla="*/ 0 w 2523509"/>
                <a:gd name="connsiteY13" fmla="*/ 193313 h 489935"/>
                <a:gd name="connsiteX14" fmla="*/ 1 w 2523509"/>
                <a:gd name="connsiteY14" fmla="*/ 193308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509" h="489935">
                  <a:moveTo>
                    <a:pt x="1" y="0"/>
                  </a:moveTo>
                  <a:lnTo>
                    <a:pt x="2523508" y="0"/>
                  </a:lnTo>
                  <a:lnTo>
                    <a:pt x="2523508" y="193313"/>
                  </a:lnTo>
                  <a:lnTo>
                    <a:pt x="2523508" y="240238"/>
                  </a:lnTo>
                  <a:lnTo>
                    <a:pt x="2523509" y="240238"/>
                  </a:lnTo>
                  <a:lnTo>
                    <a:pt x="2523508" y="240243"/>
                  </a:lnTo>
                  <a:lnTo>
                    <a:pt x="2523508" y="249696"/>
                  </a:lnTo>
                  <a:lnTo>
                    <a:pt x="2523508" y="324846"/>
                  </a:lnTo>
                  <a:cubicBezTo>
                    <a:pt x="2523508" y="416022"/>
                    <a:pt x="2449595" y="489935"/>
                    <a:pt x="2358419" y="489935"/>
                  </a:cubicBezTo>
                  <a:lnTo>
                    <a:pt x="2273812" y="489935"/>
                  </a:lnTo>
                  <a:lnTo>
                    <a:pt x="249699" y="489935"/>
                  </a:lnTo>
                  <a:lnTo>
                    <a:pt x="165089" y="489935"/>
                  </a:lnTo>
                  <a:cubicBezTo>
                    <a:pt x="73913" y="489935"/>
                    <a:pt x="0" y="416022"/>
                    <a:pt x="0" y="324846"/>
                  </a:cubicBezTo>
                  <a:lnTo>
                    <a:pt x="0" y="193313"/>
                  </a:lnTo>
                  <a:lnTo>
                    <a:pt x="1" y="193308"/>
                  </a:lnTo>
                  <a:close/>
                </a:path>
              </a:pathLst>
            </a:custGeom>
            <a:gradFill flip="none" rotWithShape="1">
              <a:gsLst>
                <a:gs pos="0">
                  <a:schemeClr val="accent4">
                    <a:lumMod val="60000"/>
                    <a:lumOff val="40000"/>
                  </a:schemeClr>
                </a:gs>
                <a:gs pos="66450">
                  <a:schemeClr val="accent4"/>
                </a:gs>
                <a:gs pos="100000">
                  <a:schemeClr val="accent4"/>
                </a:gs>
              </a:gsLst>
              <a:lin ang="2700000" scaled="1"/>
              <a:tileRect/>
            </a:gradFill>
            <a:ln>
              <a:noFill/>
            </a:ln>
            <a:effectLst>
              <a:outerShdw blurRad="101600" dist="76200" dir="2700000" algn="tl" rotWithShape="0">
                <a:schemeClr val="accent4">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spcBef>
                  <a:spcPct val="0"/>
                </a:spcBef>
                <a:spcAft>
                  <a:spcPct val="0"/>
                </a:spcAft>
              </a:pPr>
              <a:r>
                <a:rPr lang="zh-CN" altLang="en-US" sz="2000" b="1" dirty="0">
                  <a:solidFill>
                    <a:schemeClr val="bg1"/>
                  </a:solidFill>
                  <a:latin typeface="+mn-ea"/>
                  <a:cs typeface="+mn-ea"/>
                  <a:sym typeface="+mn-ea"/>
                </a:rPr>
                <a:t>样本与数据集</a:t>
              </a:r>
              <a:endParaRPr lang="zh-CN" altLang="zh-CN" sz="2000" b="1" dirty="0">
                <a:solidFill>
                  <a:schemeClr val="bg1"/>
                </a:solidFill>
                <a:latin typeface="+mn-ea"/>
                <a:cs typeface="+mn-ea"/>
                <a:sym typeface="+mn-ea"/>
              </a:endParaRPr>
            </a:p>
          </p:txBody>
        </p:sp>
        <p:sp>
          <p:nvSpPr>
            <p:cNvPr id="38" name="等腰三角形 37"/>
            <p:cNvSpPr/>
            <p:nvPr>
              <p:custDataLst>
                <p:tags r:id="rId7"/>
              </p:custDataLst>
            </p:nvPr>
          </p:nvSpPr>
          <p:spPr>
            <a:xfrm>
              <a:off x="7439" y="2544"/>
              <a:ext cx="174" cy="189"/>
            </a:xfrm>
            <a:prstGeom prst="triangle">
              <a:avLst>
                <a:gd name="adj" fmla="val 100000"/>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ndParaRPr>
            </a:p>
          </p:txBody>
        </p:sp>
        <p:sp>
          <p:nvSpPr>
            <p:cNvPr id="39" name="等腰三角形 38"/>
            <p:cNvSpPr/>
            <p:nvPr>
              <p:custDataLst>
                <p:tags r:id="rId8"/>
              </p:custDataLst>
            </p:nvPr>
          </p:nvSpPr>
          <p:spPr>
            <a:xfrm flipH="1">
              <a:off x="11587" y="2544"/>
              <a:ext cx="174" cy="189"/>
            </a:xfrm>
            <a:prstGeom prst="triangle">
              <a:avLst>
                <a:gd name="adj" fmla="val 100000"/>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ndParaRPr>
            </a:p>
          </p:txBody>
        </p:sp>
        <p:sp>
          <p:nvSpPr>
            <p:cNvPr id="43" name="矩形: 圆角 42"/>
            <p:cNvSpPr/>
            <p:nvPr>
              <p:custDataLst>
                <p:tags r:id="rId9"/>
              </p:custDataLst>
            </p:nvPr>
          </p:nvSpPr>
          <p:spPr>
            <a:xfrm>
              <a:off x="12888" y="2732"/>
              <a:ext cx="5234" cy="6411"/>
            </a:xfrm>
            <a:prstGeom prst="roundRect">
              <a:avLst>
                <a:gd name="adj" fmla="val 6347"/>
              </a:avLst>
            </a:prstGeom>
            <a:gradFill flip="none" rotWithShape="1">
              <a:gsLst>
                <a:gs pos="0">
                  <a:schemeClr val="accent1">
                    <a:lumMod val="20000"/>
                    <a:lumOff val="80000"/>
                    <a:alpha val="20000"/>
                  </a:schemeClr>
                </a:gs>
                <a:gs pos="100000">
                  <a:schemeClr val="bg1">
                    <a:alpha val="0"/>
                  </a:schemeClr>
                </a:gs>
              </a:gsLst>
              <a:path path="circle">
                <a:fillToRect l="100000" t="100000"/>
              </a:path>
              <a:tileRect r="-100000" b="-100000"/>
            </a:gradFill>
            <a:ln w="15875">
              <a:solidFill>
                <a:schemeClr val="accent1">
                  <a:lumMod val="20000"/>
                  <a:lumOff val="80000"/>
                </a:schemeClr>
              </a:solidFill>
            </a:ln>
            <a:effectLst>
              <a:outerShdw blurRad="279400" dist="228600" dir="2700000" algn="tl" rotWithShape="0">
                <a:schemeClr val="accent1">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239795" tIns="616585" rIns="239795" bIns="350520" rtlCol="0" anchor="ctr">
              <a:noAutofit/>
            </a:bodyPr>
            <a:lstStyle/>
            <a:p>
              <a:pPr algn="ctr">
                <a:lnSpc>
                  <a:spcPct val="150000"/>
                </a:lnSpc>
              </a:pPr>
              <a:r>
                <a:rPr lang="zh-CN" altLang="en-US" dirty="0">
                  <a:solidFill>
                    <a:schemeClr val="tx1">
                      <a:lumMod val="85000"/>
                      <a:lumOff val="15000"/>
                    </a:schemeClr>
                  </a:solidFill>
                  <a:latin typeface="+mn-ea"/>
                  <a:cs typeface="+mn-ea"/>
                  <a:sym typeface="+mn-ea"/>
                </a:rPr>
                <a:t>数据增强方法，如随机旋转和高斯滤波等，这些技术有助于改善模型的泛化能力，并减少过拟合。</a:t>
              </a:r>
              <a:endParaRPr lang="zh-CN" altLang="zh-CN" dirty="0">
                <a:solidFill>
                  <a:schemeClr val="tx1">
                    <a:lumMod val="85000"/>
                    <a:lumOff val="15000"/>
                  </a:schemeClr>
                </a:solidFill>
                <a:latin typeface="+mn-ea"/>
                <a:cs typeface="+mn-ea"/>
                <a:sym typeface="+mn-ea"/>
              </a:endParaRPr>
            </a:p>
          </p:txBody>
        </p:sp>
        <p:sp>
          <p:nvSpPr>
            <p:cNvPr id="44" name="任意多边形: 形状 43"/>
            <p:cNvSpPr/>
            <p:nvPr>
              <p:custDataLst>
                <p:tags r:id="rId10"/>
              </p:custDataLst>
            </p:nvPr>
          </p:nvSpPr>
          <p:spPr>
            <a:xfrm>
              <a:off x="13518" y="2544"/>
              <a:ext cx="3974" cy="772"/>
            </a:xfrm>
            <a:custGeom>
              <a:avLst/>
              <a:gdLst>
                <a:gd name="connsiteX0" fmla="*/ 1 w 2523509"/>
                <a:gd name="connsiteY0" fmla="*/ 0 h 489935"/>
                <a:gd name="connsiteX1" fmla="*/ 2523508 w 2523509"/>
                <a:gd name="connsiteY1" fmla="*/ 0 h 489935"/>
                <a:gd name="connsiteX2" fmla="*/ 2523508 w 2523509"/>
                <a:gd name="connsiteY2" fmla="*/ 193313 h 489935"/>
                <a:gd name="connsiteX3" fmla="*/ 2523508 w 2523509"/>
                <a:gd name="connsiteY3" fmla="*/ 240238 h 489935"/>
                <a:gd name="connsiteX4" fmla="*/ 2523509 w 2523509"/>
                <a:gd name="connsiteY4" fmla="*/ 240238 h 489935"/>
                <a:gd name="connsiteX5" fmla="*/ 2523508 w 2523509"/>
                <a:gd name="connsiteY5" fmla="*/ 240243 h 489935"/>
                <a:gd name="connsiteX6" fmla="*/ 2523508 w 2523509"/>
                <a:gd name="connsiteY6" fmla="*/ 249696 h 489935"/>
                <a:gd name="connsiteX7" fmla="*/ 2523508 w 2523509"/>
                <a:gd name="connsiteY7" fmla="*/ 324846 h 489935"/>
                <a:gd name="connsiteX8" fmla="*/ 2358419 w 2523509"/>
                <a:gd name="connsiteY8" fmla="*/ 489935 h 489935"/>
                <a:gd name="connsiteX9" fmla="*/ 2273812 w 2523509"/>
                <a:gd name="connsiteY9" fmla="*/ 489935 h 489935"/>
                <a:gd name="connsiteX10" fmla="*/ 249699 w 2523509"/>
                <a:gd name="connsiteY10" fmla="*/ 489935 h 489935"/>
                <a:gd name="connsiteX11" fmla="*/ 165089 w 2523509"/>
                <a:gd name="connsiteY11" fmla="*/ 489935 h 489935"/>
                <a:gd name="connsiteX12" fmla="*/ 0 w 2523509"/>
                <a:gd name="connsiteY12" fmla="*/ 324846 h 489935"/>
                <a:gd name="connsiteX13" fmla="*/ 0 w 2523509"/>
                <a:gd name="connsiteY13" fmla="*/ 193313 h 489935"/>
                <a:gd name="connsiteX14" fmla="*/ 1 w 2523509"/>
                <a:gd name="connsiteY14" fmla="*/ 193308 h 4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3509" h="489935">
                  <a:moveTo>
                    <a:pt x="1" y="0"/>
                  </a:moveTo>
                  <a:lnTo>
                    <a:pt x="2523508" y="0"/>
                  </a:lnTo>
                  <a:lnTo>
                    <a:pt x="2523508" y="193313"/>
                  </a:lnTo>
                  <a:lnTo>
                    <a:pt x="2523508" y="240238"/>
                  </a:lnTo>
                  <a:lnTo>
                    <a:pt x="2523509" y="240238"/>
                  </a:lnTo>
                  <a:lnTo>
                    <a:pt x="2523508" y="240243"/>
                  </a:lnTo>
                  <a:lnTo>
                    <a:pt x="2523508" y="249696"/>
                  </a:lnTo>
                  <a:lnTo>
                    <a:pt x="2523508" y="324846"/>
                  </a:lnTo>
                  <a:cubicBezTo>
                    <a:pt x="2523508" y="416022"/>
                    <a:pt x="2449595" y="489935"/>
                    <a:pt x="2358419" y="489935"/>
                  </a:cubicBezTo>
                  <a:lnTo>
                    <a:pt x="2273812" y="489935"/>
                  </a:lnTo>
                  <a:lnTo>
                    <a:pt x="249699" y="489935"/>
                  </a:lnTo>
                  <a:lnTo>
                    <a:pt x="165089" y="489935"/>
                  </a:lnTo>
                  <a:cubicBezTo>
                    <a:pt x="73913" y="489935"/>
                    <a:pt x="0" y="416022"/>
                    <a:pt x="0" y="324846"/>
                  </a:cubicBezTo>
                  <a:lnTo>
                    <a:pt x="0" y="193313"/>
                  </a:lnTo>
                  <a:lnTo>
                    <a:pt x="1" y="193308"/>
                  </a:lnTo>
                  <a:close/>
                </a:path>
              </a:pathLst>
            </a:custGeom>
            <a:gradFill flip="none" rotWithShape="1">
              <a:gsLst>
                <a:gs pos="0">
                  <a:schemeClr val="accent1">
                    <a:lumMod val="40000"/>
                    <a:lumOff val="60000"/>
                  </a:schemeClr>
                </a:gs>
                <a:gs pos="69000">
                  <a:schemeClr val="accent1"/>
                </a:gs>
                <a:gs pos="100000">
                  <a:schemeClr val="accent1"/>
                </a:gs>
              </a:gsLst>
              <a:lin ang="2700000" scaled="1"/>
              <a:tileRect/>
            </a:gradFill>
            <a:ln>
              <a:noFill/>
            </a:ln>
            <a:effectLst>
              <a:outerShdw blurRad="101600" dist="76200" dir="2700000" algn="tl"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spcBef>
                  <a:spcPct val="0"/>
                </a:spcBef>
                <a:spcAft>
                  <a:spcPct val="0"/>
                </a:spcAft>
              </a:pPr>
              <a:r>
                <a:rPr lang="zh-CN" altLang="en-US" sz="2000" b="1" dirty="0">
                  <a:solidFill>
                    <a:schemeClr val="bg1"/>
                  </a:solidFill>
                  <a:latin typeface="+mn-ea"/>
                  <a:cs typeface="+mn-ea"/>
                  <a:sym typeface="+mn-ea"/>
                </a:rPr>
                <a:t>数据增强技术</a:t>
              </a:r>
              <a:endParaRPr lang="zh-CN" altLang="zh-CN" sz="2000" b="1" dirty="0">
                <a:solidFill>
                  <a:schemeClr val="bg1"/>
                </a:solidFill>
                <a:latin typeface="+mn-ea"/>
                <a:cs typeface="+mn-ea"/>
                <a:sym typeface="+mn-ea"/>
              </a:endParaRPr>
            </a:p>
          </p:txBody>
        </p:sp>
        <p:sp>
          <p:nvSpPr>
            <p:cNvPr id="45" name="等腰三角形 44"/>
            <p:cNvSpPr/>
            <p:nvPr>
              <p:custDataLst>
                <p:tags r:id="rId11"/>
              </p:custDataLst>
            </p:nvPr>
          </p:nvSpPr>
          <p:spPr>
            <a:xfrm>
              <a:off x="13344" y="2544"/>
              <a:ext cx="174" cy="18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ndParaRPr>
            </a:p>
          </p:txBody>
        </p:sp>
        <p:sp>
          <p:nvSpPr>
            <p:cNvPr id="46" name="等腰三角形 45"/>
            <p:cNvSpPr/>
            <p:nvPr>
              <p:custDataLst>
                <p:tags r:id="rId12"/>
              </p:custDataLst>
            </p:nvPr>
          </p:nvSpPr>
          <p:spPr>
            <a:xfrm flipH="1">
              <a:off x="17492" y="2544"/>
              <a:ext cx="174" cy="18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endParaRPr>
            </a:p>
          </p:txBody>
        </p:sp>
      </p:grpSp>
    </p:spTree>
    <p:extLst>
      <p:ext uri="{BB962C8B-B14F-4D97-AF65-F5344CB8AC3E}">
        <p14:creationId xmlns:p14="http://schemas.microsoft.com/office/powerpoint/2010/main" val="109190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1395" y="317500"/>
            <a:ext cx="3844925" cy="5124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迎接挑战</a:t>
            </a:r>
          </a:p>
        </p:txBody>
      </p:sp>
      <p:grpSp>
        <p:nvGrpSpPr>
          <p:cNvPr id="4" name="组合 3"/>
          <p:cNvGrpSpPr/>
          <p:nvPr/>
        </p:nvGrpSpPr>
        <p:grpSpPr>
          <a:xfrm>
            <a:off x="1177290" y="1420495"/>
            <a:ext cx="4918710" cy="4754245"/>
            <a:chOff x="1854" y="2237"/>
            <a:chExt cx="7746" cy="7487"/>
          </a:xfrm>
        </p:grpSpPr>
        <p:sp>
          <p:nvSpPr>
            <p:cNvPr id="8" name="矩形 7"/>
            <p:cNvSpPr/>
            <p:nvPr/>
          </p:nvSpPr>
          <p:spPr>
            <a:xfrm>
              <a:off x="1854" y="3112"/>
              <a:ext cx="7746" cy="6612"/>
            </a:xfrm>
            <a:prstGeom prst="rect">
              <a:avLst/>
            </a:prstGeom>
          </p:spPr>
          <p:txBody>
            <a:bodyPr wrap="square">
              <a:spAutoFit/>
            </a:bodyPr>
            <a:lstStyle/>
            <a:p>
              <a:pPr indent="0" fontAlgn="auto">
                <a:lnSpc>
                  <a:spcPct val="150000"/>
                </a:lnSpc>
                <a:spcBef>
                  <a:spcPts val="300"/>
                </a:spcBef>
                <a:spcAft>
                  <a:spcPts val="300"/>
                </a:spcAft>
                <a:buFont typeface="Arial" panose="020B0604020202020204" pitchFamily="34" charset="0"/>
                <a:buNone/>
              </a:pPr>
              <a:r>
                <a:rPr lang="zh-CN" altLang="en-US" dirty="0">
                  <a:latin typeface="阿里巴巴普惠体" panose="00020600040101010101" charset="-122"/>
                  <a:ea typeface="阿里巴巴普惠体" panose="00020600040101010101" charset="-122"/>
                  <a:cs typeface="+mn-ea"/>
                  <a:sym typeface="+mn-lt"/>
                </a:rPr>
                <a:t>深度学习模型的“黑箱”特性是医学影像诊断中应用</a:t>
              </a:r>
              <a:r>
                <a:rPr lang="en" altLang="zh-CN" dirty="0">
                  <a:latin typeface="阿里巴巴普惠体" panose="00020600040101010101" charset="-122"/>
                  <a:ea typeface="阿里巴巴普惠体" panose="00020600040101010101" charset="-122"/>
                  <a:cs typeface="+mn-ea"/>
                  <a:sym typeface="+mn-lt"/>
                </a:rPr>
                <a:t>AI</a:t>
              </a:r>
              <a:r>
                <a:rPr lang="zh-CN" altLang="en-US" dirty="0">
                  <a:latin typeface="阿里巴巴普惠体" panose="00020600040101010101" charset="-122"/>
                  <a:ea typeface="阿里巴巴普惠体" panose="00020600040101010101" charset="-122"/>
                  <a:cs typeface="+mn-ea"/>
                  <a:sym typeface="+mn-lt"/>
                </a:rPr>
                <a:t>的一个重要挑战。为了解决这个问题，技术策略集中在提高模型的可解释性，尤其是通过模型解释技术和可视化工具来实现。</a:t>
              </a:r>
              <a:r>
                <a:rPr lang="en" altLang="zh-CN" dirty="0">
                  <a:latin typeface="阿里巴巴普惠体" panose="00020600040101010101" charset="-122"/>
                  <a:ea typeface="阿里巴巴普惠体" panose="00020600040101010101" charset="-122"/>
                  <a:cs typeface="+mn-ea"/>
                  <a:sym typeface="+mn-lt"/>
                </a:rPr>
                <a:t>LIME</a:t>
              </a:r>
              <a:r>
                <a:rPr lang="zh-CN" altLang="en" dirty="0">
                  <a:latin typeface="阿里巴巴普惠体" panose="00020600040101010101" charset="-122"/>
                  <a:ea typeface="阿里巴巴普惠体" panose="00020600040101010101" charset="-122"/>
                  <a:cs typeface="+mn-ea"/>
                  <a:sym typeface="+mn-lt"/>
                </a:rPr>
                <a:t>（</a:t>
              </a:r>
              <a:r>
                <a:rPr lang="en" altLang="zh-CN" dirty="0">
                  <a:latin typeface="阿里巴巴普惠体" panose="00020600040101010101" charset="-122"/>
                  <a:ea typeface="阿里巴巴普惠体" panose="00020600040101010101" charset="-122"/>
                  <a:cs typeface="+mn-ea"/>
                  <a:sym typeface="+mn-lt"/>
                </a:rPr>
                <a:t>Local Interpretable Model-agnostic Explanations</a:t>
              </a:r>
              <a:r>
                <a:rPr lang="zh-CN" altLang="en" dirty="0">
                  <a:latin typeface="阿里巴巴普惠体" panose="00020600040101010101" charset="-122"/>
                  <a:ea typeface="阿里巴巴普惠体" panose="00020600040101010101" charset="-122"/>
                  <a:cs typeface="+mn-ea"/>
                  <a:sym typeface="+mn-lt"/>
                </a:rPr>
                <a:t>）</a:t>
              </a:r>
              <a:r>
                <a:rPr lang="zh-CN" altLang="en-US" dirty="0">
                  <a:latin typeface="阿里巴巴普惠体" panose="00020600040101010101" charset="-122"/>
                  <a:ea typeface="阿里巴巴普惠体" panose="00020600040101010101" charset="-122"/>
                  <a:cs typeface="+mn-ea"/>
                  <a:sym typeface="+mn-lt"/>
                </a:rPr>
                <a:t>和</a:t>
              </a:r>
              <a:r>
                <a:rPr lang="en" altLang="zh-CN" dirty="0">
                  <a:latin typeface="阿里巴巴普惠体" panose="00020600040101010101" charset="-122"/>
                  <a:ea typeface="阿里巴巴普惠体" panose="00020600040101010101" charset="-122"/>
                  <a:cs typeface="+mn-ea"/>
                  <a:sym typeface="+mn-lt"/>
                </a:rPr>
                <a:t>SHAP</a:t>
              </a:r>
              <a:r>
                <a:rPr lang="zh-CN" altLang="en" dirty="0">
                  <a:latin typeface="阿里巴巴普惠体" panose="00020600040101010101" charset="-122"/>
                  <a:ea typeface="阿里巴巴普惠体" panose="00020600040101010101" charset="-122"/>
                  <a:cs typeface="+mn-ea"/>
                  <a:sym typeface="+mn-lt"/>
                </a:rPr>
                <a:t>（</a:t>
              </a:r>
              <a:r>
                <a:rPr lang="en" altLang="zh-CN" dirty="0" err="1">
                  <a:latin typeface="阿里巴巴普惠体" panose="00020600040101010101" charset="-122"/>
                  <a:ea typeface="阿里巴巴普惠体" panose="00020600040101010101" charset="-122"/>
                  <a:cs typeface="+mn-ea"/>
                  <a:sym typeface="+mn-lt"/>
                </a:rPr>
                <a:t>SHapley</a:t>
              </a:r>
              <a:r>
                <a:rPr lang="en" altLang="zh-CN" dirty="0">
                  <a:latin typeface="阿里巴巴普惠体" panose="00020600040101010101" charset="-122"/>
                  <a:ea typeface="阿里巴巴普惠体" panose="00020600040101010101" charset="-122"/>
                  <a:cs typeface="+mn-ea"/>
                  <a:sym typeface="+mn-lt"/>
                </a:rPr>
                <a:t> Additive </a:t>
              </a:r>
              <a:r>
                <a:rPr lang="en" altLang="zh-CN" dirty="0" err="1">
                  <a:latin typeface="阿里巴巴普惠体" panose="00020600040101010101" charset="-122"/>
                  <a:ea typeface="阿里巴巴普惠体" panose="00020600040101010101" charset="-122"/>
                  <a:cs typeface="+mn-ea"/>
                  <a:sym typeface="+mn-lt"/>
                </a:rPr>
                <a:t>exPlanations</a:t>
              </a:r>
              <a:r>
                <a:rPr lang="zh-CN" altLang="en" dirty="0">
                  <a:latin typeface="阿里巴巴普惠体" panose="00020600040101010101" charset="-122"/>
                  <a:ea typeface="阿里巴巴普惠体" panose="00020600040101010101" charset="-122"/>
                  <a:cs typeface="+mn-ea"/>
                  <a:sym typeface="+mn-lt"/>
                </a:rPr>
                <a:t>）</a:t>
              </a:r>
              <a:r>
                <a:rPr lang="zh-CN" altLang="en-US" dirty="0">
                  <a:latin typeface="阿里巴巴普惠体" panose="00020600040101010101" charset="-122"/>
                  <a:ea typeface="阿里巴巴普惠体" panose="00020600040101010101" charset="-122"/>
                  <a:cs typeface="+mn-ea"/>
                  <a:sym typeface="+mn-lt"/>
                </a:rPr>
                <a:t>是两种广泛使用的方法，可以帮助医生和研究人员更好地理解和信任深度学习模型的决策过程。下面详细介绍这两种技术及其在医学影像中的应用。</a:t>
              </a:r>
            </a:p>
          </p:txBody>
        </p:sp>
        <p:sp>
          <p:nvSpPr>
            <p:cNvPr id="12" name="圆角矩形 11"/>
            <p:cNvSpPr/>
            <p:nvPr>
              <p:custDataLst>
                <p:tags r:id="rId1"/>
              </p:custDataLst>
            </p:nvPr>
          </p:nvSpPr>
          <p:spPr>
            <a:xfrm>
              <a:off x="1890" y="2237"/>
              <a:ext cx="2910" cy="659"/>
            </a:xfrm>
            <a:prstGeom prst="roundRect">
              <a:avLst>
                <a:gd name="adj" fmla="val 50000"/>
              </a:avLst>
            </a:prstGeom>
            <a:gradFill>
              <a:gsLst>
                <a:gs pos="48000">
                  <a:schemeClr val="accent4"/>
                </a:gs>
                <a:gs pos="0">
                  <a:schemeClr val="accent4">
                    <a:lumMod val="60000"/>
                    <a:lumOff val="40000"/>
                  </a:schemeClr>
                </a:gs>
                <a:gs pos="81000">
                  <a:schemeClr val="accent4"/>
                </a:gs>
                <a:gs pos="100000">
                  <a:schemeClr val="accent4">
                    <a:lumMod val="60000"/>
                    <a:lumOff val="4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ct val="0"/>
                </a:spcBef>
                <a:spcAft>
                  <a:spcPct val="0"/>
                </a:spcAft>
                <a:buClrTx/>
                <a:buSzTx/>
                <a:buFontTx/>
              </a:pPr>
              <a:r>
                <a:rPr lang="zh-CN" altLang="en-US" b="1" dirty="0">
                  <a:solidFill>
                    <a:schemeClr val="bg1"/>
                  </a:solidFill>
                  <a:latin typeface="+mn-ea"/>
                  <a:cs typeface="+mn-ea"/>
                  <a:sym typeface="+mn-ea"/>
                </a:rPr>
                <a:t>解决黑箱问题</a:t>
              </a:r>
            </a:p>
          </p:txBody>
        </p:sp>
      </p:grpSp>
      <p:pic>
        <p:nvPicPr>
          <p:cNvPr id="7" name="图片 6" descr="P-10300737-10276907"/>
          <p:cNvPicPr>
            <a:picLocks noChangeAspect="1"/>
          </p:cNvPicPr>
          <p:nvPr/>
        </p:nvPicPr>
        <p:blipFill>
          <a:blip r:embed="rId4"/>
          <a:srcRect r="23970"/>
          <a:stretch>
            <a:fillRect/>
          </a:stretch>
        </p:blipFill>
        <p:spPr>
          <a:xfrm>
            <a:off x="6619875" y="1696085"/>
            <a:ext cx="4396740" cy="3466465"/>
          </a:xfrm>
          <a:prstGeom prst="hexagon">
            <a:avLst/>
          </a:prstGeom>
        </p:spPr>
      </p:pic>
    </p:spTree>
    <p:extLst>
      <p:ext uri="{BB962C8B-B14F-4D97-AF65-F5344CB8AC3E}">
        <p14:creationId xmlns:p14="http://schemas.microsoft.com/office/powerpoint/2010/main" val="193415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7900" y="301625"/>
            <a:ext cx="3844925" cy="5632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功能特色</a:t>
            </a:r>
          </a:p>
        </p:txBody>
      </p:sp>
      <p:sp>
        <p:nvSpPr>
          <p:cNvPr id="3" name="对角圆角矩形 2"/>
          <p:cNvSpPr/>
          <p:nvPr>
            <p:custDataLst>
              <p:tags r:id="rId1"/>
            </p:custDataLst>
          </p:nvPr>
        </p:nvSpPr>
        <p:spPr>
          <a:xfrm>
            <a:off x="695960" y="1186375"/>
            <a:ext cx="3115310" cy="4417634"/>
          </a:xfrm>
          <a:prstGeom prst="round2DiagRect">
            <a:avLst>
              <a:gd name="adj1" fmla="val 17346"/>
              <a:gd name="adj2" fmla="val 0"/>
            </a:avLst>
          </a:prstGeom>
          <a:solidFill>
            <a:schemeClr val="accent1">
              <a:lumMod val="20000"/>
              <a:lumOff val="8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5" name="组合 4"/>
          <p:cNvGrpSpPr/>
          <p:nvPr/>
        </p:nvGrpSpPr>
        <p:grpSpPr>
          <a:xfrm>
            <a:off x="4387850" y="410845"/>
            <a:ext cx="7108190" cy="5055235"/>
            <a:chOff x="6910" y="647"/>
            <a:chExt cx="11194" cy="7961"/>
          </a:xfrm>
        </p:grpSpPr>
        <p:sp>
          <p:nvSpPr>
            <p:cNvPr id="47" name="圆角矩形 21"/>
            <p:cNvSpPr/>
            <p:nvPr>
              <p:custDataLst>
                <p:tags r:id="rId3"/>
              </p:custDataLst>
            </p:nvPr>
          </p:nvSpPr>
          <p:spPr>
            <a:xfrm>
              <a:off x="7559" y="647"/>
              <a:ext cx="10545" cy="3939"/>
            </a:xfrm>
            <a:prstGeom prst="roundRect">
              <a:avLst>
                <a:gd name="adj" fmla="val 10263"/>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latin typeface="+mj-ea"/>
                <a:ea typeface="+mj-ea"/>
              </a:endParaRPr>
            </a:p>
          </p:txBody>
        </p:sp>
        <p:sp>
          <p:nvSpPr>
            <p:cNvPr id="48" name="椭圆 47"/>
            <p:cNvSpPr/>
            <p:nvPr>
              <p:custDataLst>
                <p:tags r:id="rId4"/>
              </p:custDataLst>
            </p:nvPr>
          </p:nvSpPr>
          <p:spPr>
            <a:xfrm>
              <a:off x="6910" y="1866"/>
              <a:ext cx="1247" cy="1247"/>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altLang="zh-CN" sz="2000" b="1">
                  <a:solidFill>
                    <a:schemeClr val="lt1">
                      <a:lumMod val="100000"/>
                    </a:schemeClr>
                  </a:solidFill>
                  <a:latin typeface="+mn-ea"/>
                  <a:cs typeface="+mn-ea"/>
                  <a:sym typeface="+mn-ea"/>
                </a:rPr>
                <a:t>01</a:t>
              </a:r>
            </a:p>
          </p:txBody>
        </p:sp>
        <p:sp>
          <p:nvSpPr>
            <p:cNvPr id="49" name="矩形 48"/>
            <p:cNvSpPr/>
            <p:nvPr>
              <p:custDataLst>
                <p:tags r:id="rId5"/>
              </p:custDataLst>
            </p:nvPr>
          </p:nvSpPr>
          <p:spPr>
            <a:xfrm>
              <a:off x="8620" y="1928"/>
              <a:ext cx="9021" cy="118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en" altLang="zh-CN" sz="1600" dirty="0">
                  <a:solidFill>
                    <a:schemeClr val="tx1">
                      <a:lumMod val="85000"/>
                      <a:lumOff val="15000"/>
                    </a:schemeClr>
                  </a:solidFill>
                  <a:latin typeface="+mn-ea"/>
                  <a:cs typeface="+mn-ea"/>
                  <a:sym typeface="+mn-ea"/>
                </a:rPr>
                <a:t>LIME</a:t>
              </a:r>
              <a:r>
                <a:rPr lang="zh-CN" altLang="en-US" sz="1600" dirty="0">
                  <a:solidFill>
                    <a:schemeClr val="tx1">
                      <a:lumMod val="85000"/>
                      <a:lumOff val="15000"/>
                    </a:schemeClr>
                  </a:solidFill>
                  <a:latin typeface="+mn-ea"/>
                  <a:cs typeface="+mn-ea"/>
                  <a:sym typeface="+mn-ea"/>
                </a:rPr>
                <a:t>的核心思想是对复杂模型的预测进行局部解释。通过在模型已做出预测的数据点周围生成一个新的数据集，这些新数据点被微小的扰动，并观察模型对这些扰动数据的输出变化。通过这种方式，</a:t>
              </a:r>
              <a:r>
                <a:rPr lang="en" altLang="zh-CN" sz="1600" dirty="0">
                  <a:solidFill>
                    <a:schemeClr val="tx1">
                      <a:lumMod val="85000"/>
                      <a:lumOff val="15000"/>
                    </a:schemeClr>
                  </a:solidFill>
                  <a:latin typeface="+mn-ea"/>
                  <a:cs typeface="+mn-ea"/>
                  <a:sym typeface="+mn-ea"/>
                </a:rPr>
                <a:t>LIME</a:t>
              </a:r>
              <a:r>
                <a:rPr lang="zh-CN" altLang="en-US" sz="1600" dirty="0">
                  <a:solidFill>
                    <a:schemeClr val="tx1">
                      <a:lumMod val="85000"/>
                      <a:lumOff val="15000"/>
                    </a:schemeClr>
                  </a:solidFill>
                  <a:latin typeface="+mn-ea"/>
                  <a:cs typeface="+mn-ea"/>
                  <a:sym typeface="+mn-ea"/>
                </a:rPr>
                <a:t>试图理解哪些特征对模型的预测起到了关键作用。</a:t>
              </a:r>
            </a:p>
          </p:txBody>
        </p:sp>
        <p:sp>
          <p:nvSpPr>
            <p:cNvPr id="50" name="矩形 49"/>
            <p:cNvSpPr/>
            <p:nvPr>
              <p:custDataLst>
                <p:tags r:id="rId6"/>
              </p:custDataLst>
            </p:nvPr>
          </p:nvSpPr>
          <p:spPr>
            <a:xfrm>
              <a:off x="8620" y="1217"/>
              <a:ext cx="9244" cy="699"/>
            </a:xfrm>
            <a:prstGeom prst="rect">
              <a:avLst/>
            </a:prstGeom>
            <a:noFill/>
          </p:spPr>
          <p:txBody>
            <a:bodyPr wrap="square" lIns="0" tIns="0" rIns="0" bIns="0" rtlCol="0" anchor="b">
              <a:noAutofit/>
            </a:bodyPr>
            <a:lstStyle/>
            <a:p>
              <a:pPr>
                <a:spcBef>
                  <a:spcPct val="0"/>
                </a:spcBef>
                <a:spcAft>
                  <a:spcPct val="0"/>
                </a:spcAft>
              </a:pPr>
              <a:r>
                <a:rPr lang="en" altLang="zh-CN" sz="2000" b="1" dirty="0">
                  <a:solidFill>
                    <a:schemeClr val="tx1">
                      <a:lumMod val="85000"/>
                      <a:lumOff val="15000"/>
                    </a:schemeClr>
                  </a:solidFill>
                  <a:latin typeface="+mn-ea"/>
                  <a:cs typeface="+mn-ea"/>
                  <a:sym typeface="+mn-ea"/>
                </a:rPr>
                <a:t>LIME</a:t>
              </a:r>
              <a:r>
                <a:rPr lang="zh-CN" altLang="en" sz="2000" b="1" dirty="0">
                  <a:solidFill>
                    <a:schemeClr val="tx1">
                      <a:lumMod val="85000"/>
                      <a:lumOff val="15000"/>
                    </a:schemeClr>
                  </a:solidFill>
                  <a:latin typeface="+mn-ea"/>
                  <a:cs typeface="+mn-ea"/>
                  <a:sym typeface="+mn-ea"/>
                </a:rPr>
                <a:t>（</a:t>
              </a:r>
              <a:r>
                <a:rPr lang="en" altLang="zh-CN" sz="2000" b="1" dirty="0">
                  <a:solidFill>
                    <a:schemeClr val="tx1">
                      <a:lumMod val="85000"/>
                      <a:lumOff val="15000"/>
                    </a:schemeClr>
                  </a:solidFill>
                  <a:latin typeface="+mn-ea"/>
                  <a:cs typeface="+mn-ea"/>
                  <a:sym typeface="+mn-ea"/>
                </a:rPr>
                <a:t>Local Interpretable Model-agnostic Explanations</a:t>
              </a:r>
              <a:r>
                <a:rPr lang="zh-CN" altLang="en" sz="2000" b="1" dirty="0">
                  <a:solidFill>
                    <a:schemeClr val="tx1">
                      <a:lumMod val="85000"/>
                      <a:lumOff val="15000"/>
                    </a:schemeClr>
                  </a:solidFill>
                  <a:latin typeface="+mn-ea"/>
                  <a:cs typeface="+mn-ea"/>
                  <a:sym typeface="+mn-ea"/>
                </a:rPr>
                <a:t>）</a:t>
              </a:r>
              <a:endParaRPr lang="zh-CN" altLang="en-US" sz="2000" b="1" dirty="0">
                <a:solidFill>
                  <a:schemeClr val="tx1">
                    <a:lumMod val="85000"/>
                    <a:lumOff val="15000"/>
                  </a:schemeClr>
                </a:solidFill>
                <a:latin typeface="+mn-ea"/>
                <a:cs typeface="+mn-ea"/>
                <a:sym typeface="+mn-ea"/>
              </a:endParaRPr>
            </a:p>
          </p:txBody>
        </p:sp>
        <p:sp>
          <p:nvSpPr>
            <p:cNvPr id="51" name="圆角矩形 21"/>
            <p:cNvSpPr/>
            <p:nvPr>
              <p:custDataLst>
                <p:tags r:id="rId7"/>
              </p:custDataLst>
            </p:nvPr>
          </p:nvSpPr>
          <p:spPr>
            <a:xfrm>
              <a:off x="7594" y="5140"/>
              <a:ext cx="10483" cy="3468"/>
            </a:xfrm>
            <a:prstGeom prst="roundRect">
              <a:avLst>
                <a:gd name="adj" fmla="val 10263"/>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latin typeface="+mj-ea"/>
                <a:ea typeface="+mj-ea"/>
              </a:endParaRPr>
            </a:p>
          </p:txBody>
        </p:sp>
        <p:sp>
          <p:nvSpPr>
            <p:cNvPr id="52" name="椭圆 51"/>
            <p:cNvSpPr/>
            <p:nvPr>
              <p:custDataLst>
                <p:tags r:id="rId8"/>
              </p:custDataLst>
            </p:nvPr>
          </p:nvSpPr>
          <p:spPr>
            <a:xfrm>
              <a:off x="6970" y="6094"/>
              <a:ext cx="1247" cy="1247"/>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altLang="zh-CN" sz="2000" b="1" dirty="0">
                  <a:solidFill>
                    <a:schemeClr val="lt1">
                      <a:lumMod val="100000"/>
                    </a:schemeClr>
                  </a:solidFill>
                  <a:latin typeface="+mn-ea"/>
                  <a:cs typeface="+mn-ea"/>
                  <a:sym typeface="+mn-ea"/>
                </a:rPr>
                <a:t>02</a:t>
              </a:r>
            </a:p>
          </p:txBody>
        </p:sp>
        <p:sp>
          <p:nvSpPr>
            <p:cNvPr id="53" name="矩形 52"/>
            <p:cNvSpPr/>
            <p:nvPr>
              <p:custDataLst>
                <p:tags r:id="rId9"/>
              </p:custDataLst>
            </p:nvPr>
          </p:nvSpPr>
          <p:spPr>
            <a:xfrm>
              <a:off x="8620" y="6094"/>
              <a:ext cx="9021" cy="118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en" altLang="zh-CN" sz="1600" dirty="0">
                  <a:solidFill>
                    <a:schemeClr val="tx1">
                      <a:lumMod val="85000"/>
                      <a:lumOff val="15000"/>
                    </a:schemeClr>
                  </a:solidFill>
                  <a:latin typeface="+mn-ea"/>
                  <a:cs typeface="+mn-ea"/>
                  <a:sym typeface="+mn-ea"/>
                </a:rPr>
                <a:t>SHAP </a:t>
              </a:r>
              <a:r>
                <a:rPr lang="zh-CN" altLang="en-US" sz="1600" dirty="0">
                  <a:solidFill>
                    <a:schemeClr val="tx1">
                      <a:lumMod val="85000"/>
                      <a:lumOff val="15000"/>
                    </a:schemeClr>
                  </a:solidFill>
                  <a:latin typeface="+mn-ea"/>
                  <a:cs typeface="+mn-ea"/>
                  <a:sym typeface="+mn-ea"/>
                </a:rPr>
                <a:t>基于博弈论中的</a:t>
              </a:r>
              <a:r>
                <a:rPr lang="en" altLang="zh-CN" sz="1600" dirty="0">
                  <a:solidFill>
                    <a:schemeClr val="tx1">
                      <a:lumMod val="85000"/>
                      <a:lumOff val="15000"/>
                    </a:schemeClr>
                  </a:solidFill>
                  <a:latin typeface="+mn-ea"/>
                  <a:cs typeface="+mn-ea"/>
                  <a:sym typeface="+mn-ea"/>
                </a:rPr>
                <a:t>Shapley</a:t>
              </a:r>
              <a:r>
                <a:rPr lang="zh-CN" altLang="en-US" sz="1600" dirty="0">
                  <a:solidFill>
                    <a:schemeClr val="tx1">
                      <a:lumMod val="85000"/>
                      <a:lumOff val="15000"/>
                    </a:schemeClr>
                  </a:solidFill>
                  <a:latin typeface="+mn-ea"/>
                  <a:cs typeface="+mn-ea"/>
                  <a:sym typeface="+mn-ea"/>
                </a:rPr>
                <a:t>值，为每个特征分配一个“重要性”值，这个值表示该特征对模型决策的贡献大小。</a:t>
              </a:r>
              <a:r>
                <a:rPr lang="en" altLang="zh-CN" sz="1600" dirty="0">
                  <a:solidFill>
                    <a:schemeClr val="tx1">
                      <a:lumMod val="85000"/>
                      <a:lumOff val="15000"/>
                    </a:schemeClr>
                  </a:solidFill>
                  <a:latin typeface="+mn-ea"/>
                  <a:cs typeface="+mn-ea"/>
                  <a:sym typeface="+mn-ea"/>
                </a:rPr>
                <a:t>SHAP</a:t>
              </a:r>
              <a:r>
                <a:rPr lang="zh-CN" altLang="en-US" sz="1600" dirty="0">
                  <a:solidFill>
                    <a:schemeClr val="tx1">
                      <a:lumMod val="85000"/>
                      <a:lumOff val="15000"/>
                    </a:schemeClr>
                  </a:solidFill>
                  <a:latin typeface="+mn-ea"/>
                  <a:cs typeface="+mn-ea"/>
                  <a:sym typeface="+mn-ea"/>
                </a:rPr>
                <a:t>通过考虑所有可能的特征组合来评估每个特征的贡献，尝试提供一个全局的解释框架，而不仅仅是局部解释。</a:t>
              </a:r>
            </a:p>
          </p:txBody>
        </p:sp>
        <p:sp>
          <p:nvSpPr>
            <p:cNvPr id="54" name="矩形 53"/>
            <p:cNvSpPr/>
            <p:nvPr>
              <p:custDataLst>
                <p:tags r:id="rId10"/>
              </p:custDataLst>
            </p:nvPr>
          </p:nvSpPr>
          <p:spPr>
            <a:xfrm>
              <a:off x="8620" y="5160"/>
              <a:ext cx="9021" cy="699"/>
            </a:xfrm>
            <a:prstGeom prst="rect">
              <a:avLst/>
            </a:prstGeom>
            <a:noFill/>
          </p:spPr>
          <p:txBody>
            <a:bodyPr wrap="square" lIns="0" tIns="0" rIns="0" bIns="0" rtlCol="0" anchor="b">
              <a:noAutofit/>
            </a:bodyPr>
            <a:lstStyle/>
            <a:p>
              <a:pPr>
                <a:spcBef>
                  <a:spcPct val="0"/>
                </a:spcBef>
                <a:spcAft>
                  <a:spcPct val="0"/>
                </a:spcAft>
              </a:pPr>
              <a:r>
                <a:rPr lang="en" altLang="zh-CN" sz="2000" b="1" dirty="0">
                  <a:solidFill>
                    <a:schemeClr val="tx1">
                      <a:lumMod val="85000"/>
                      <a:lumOff val="15000"/>
                    </a:schemeClr>
                  </a:solidFill>
                  <a:latin typeface="+mn-ea"/>
                  <a:cs typeface="+mn-ea"/>
                  <a:sym typeface="+mn-ea"/>
                </a:rPr>
                <a:t>SHAP</a:t>
              </a:r>
              <a:r>
                <a:rPr lang="zh-CN" altLang="en" sz="2000" b="1" dirty="0">
                  <a:solidFill>
                    <a:schemeClr val="tx1">
                      <a:lumMod val="85000"/>
                      <a:lumOff val="15000"/>
                    </a:schemeClr>
                  </a:solidFill>
                  <a:latin typeface="+mn-ea"/>
                  <a:cs typeface="+mn-ea"/>
                  <a:sym typeface="+mn-ea"/>
                </a:rPr>
                <a:t>（</a:t>
              </a:r>
              <a:r>
                <a:rPr lang="en" altLang="zh-CN" sz="2000" b="1" dirty="0" err="1">
                  <a:solidFill>
                    <a:schemeClr val="tx1">
                      <a:lumMod val="85000"/>
                      <a:lumOff val="15000"/>
                    </a:schemeClr>
                  </a:solidFill>
                  <a:latin typeface="+mn-ea"/>
                  <a:cs typeface="+mn-ea"/>
                  <a:sym typeface="+mn-ea"/>
                </a:rPr>
                <a:t>SHapley</a:t>
              </a:r>
              <a:r>
                <a:rPr lang="en" altLang="zh-CN" sz="2000" b="1" dirty="0">
                  <a:solidFill>
                    <a:schemeClr val="tx1">
                      <a:lumMod val="85000"/>
                      <a:lumOff val="15000"/>
                    </a:schemeClr>
                  </a:solidFill>
                  <a:latin typeface="+mn-ea"/>
                  <a:cs typeface="+mn-ea"/>
                  <a:sym typeface="+mn-ea"/>
                </a:rPr>
                <a:t> Additive </a:t>
              </a:r>
              <a:r>
                <a:rPr lang="en" altLang="zh-CN" sz="2000" b="1" dirty="0" err="1">
                  <a:solidFill>
                    <a:schemeClr val="tx1">
                      <a:lumMod val="85000"/>
                      <a:lumOff val="15000"/>
                    </a:schemeClr>
                  </a:solidFill>
                  <a:latin typeface="+mn-ea"/>
                  <a:cs typeface="+mn-ea"/>
                  <a:sym typeface="+mn-ea"/>
                </a:rPr>
                <a:t>exPlanations</a:t>
              </a:r>
              <a:r>
                <a:rPr lang="zh-CN" altLang="en" sz="2000" b="1" dirty="0">
                  <a:solidFill>
                    <a:schemeClr val="tx1">
                      <a:lumMod val="85000"/>
                      <a:lumOff val="15000"/>
                    </a:schemeClr>
                  </a:solidFill>
                  <a:latin typeface="+mn-ea"/>
                  <a:cs typeface="+mn-ea"/>
                  <a:sym typeface="+mn-ea"/>
                </a:rPr>
                <a:t>）</a:t>
              </a:r>
              <a:endParaRPr lang="zh-CN" altLang="en-US" sz="2000" b="1" dirty="0">
                <a:solidFill>
                  <a:schemeClr val="tx1">
                    <a:lumMod val="85000"/>
                    <a:lumOff val="15000"/>
                  </a:schemeClr>
                </a:solidFill>
                <a:latin typeface="+mn-ea"/>
                <a:cs typeface="+mn-ea"/>
                <a:sym typeface="+mn-ea"/>
              </a:endParaRPr>
            </a:p>
          </p:txBody>
        </p:sp>
      </p:grpSp>
      <p:sp>
        <p:nvSpPr>
          <p:cNvPr id="7" name="对角圆角矩形 6"/>
          <p:cNvSpPr/>
          <p:nvPr>
            <p:custDataLst>
              <p:tags r:id="rId2"/>
            </p:custDataLst>
          </p:nvPr>
        </p:nvSpPr>
        <p:spPr>
          <a:xfrm>
            <a:off x="848360" y="1364175"/>
            <a:ext cx="3115310" cy="4417634"/>
          </a:xfrm>
          <a:prstGeom prst="round2DiagRect">
            <a:avLst>
              <a:gd name="adj1" fmla="val 17346"/>
              <a:gd name="adj2" fmla="val 0"/>
            </a:avLst>
          </a:prstGeom>
          <a:blipFill rotWithShape="1">
            <a:blip r:embed="rId13"/>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04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1395" y="317500"/>
            <a:ext cx="3844925" cy="5124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迎接挑战</a:t>
            </a:r>
          </a:p>
        </p:txBody>
      </p:sp>
      <p:grpSp>
        <p:nvGrpSpPr>
          <p:cNvPr id="4" name="组合 3"/>
          <p:cNvGrpSpPr/>
          <p:nvPr/>
        </p:nvGrpSpPr>
        <p:grpSpPr>
          <a:xfrm>
            <a:off x="1174750" y="1268095"/>
            <a:ext cx="10048240" cy="2466340"/>
            <a:chOff x="1850" y="2457"/>
            <a:chExt cx="15824" cy="3884"/>
          </a:xfrm>
        </p:grpSpPr>
        <p:sp>
          <p:nvSpPr>
            <p:cNvPr id="8" name="矩形 7"/>
            <p:cNvSpPr/>
            <p:nvPr/>
          </p:nvSpPr>
          <p:spPr>
            <a:xfrm>
              <a:off x="1850" y="3413"/>
              <a:ext cx="15824" cy="2928"/>
            </a:xfrm>
            <a:prstGeom prst="rect">
              <a:avLst/>
            </a:prstGeom>
          </p:spPr>
          <p:txBody>
            <a:bodyPr wrap="square">
              <a:spAutoFit/>
            </a:bodyPr>
            <a:lstStyle/>
            <a:p>
              <a:pPr indent="0" fontAlgn="auto">
                <a:lnSpc>
                  <a:spcPct val="150000"/>
                </a:lnSpc>
                <a:spcBef>
                  <a:spcPts val="300"/>
                </a:spcBef>
                <a:spcAft>
                  <a:spcPts val="300"/>
                </a:spcAft>
                <a:buFont typeface="Arial" panose="020B0604020202020204" pitchFamily="34" charset="0"/>
                <a:buNone/>
              </a:pPr>
              <a:r>
                <a:rPr lang="zh-CN" altLang="en-US" b="1" dirty="0">
                  <a:latin typeface="阿里巴巴普惠体" panose="00020600040101010101" charset="-122"/>
                  <a:ea typeface="阿里巴巴普惠体" panose="00020600040101010101" charset="-122"/>
                  <a:cs typeface="+mn-ea"/>
                  <a:sym typeface="+mn-lt"/>
                </a:rPr>
                <a:t>政策的制定</a:t>
              </a:r>
              <a:endParaRPr lang="en-US" altLang="zh-CN" b="1" dirty="0">
                <a:latin typeface="阿里巴巴普惠体" panose="00020600040101010101" charset="-122"/>
                <a:ea typeface="阿里巴巴普惠体" panose="00020600040101010101" charset="-122"/>
                <a:cs typeface="+mn-ea"/>
                <a:sym typeface="+mn-lt"/>
              </a:endParaRPr>
            </a:p>
            <a:p>
              <a:pPr indent="0" fontAlgn="auto">
                <a:lnSpc>
                  <a:spcPct val="150000"/>
                </a:lnSpc>
                <a:spcBef>
                  <a:spcPts val="300"/>
                </a:spcBef>
                <a:spcAft>
                  <a:spcPts val="300"/>
                </a:spcAft>
                <a:buFont typeface="Arial" panose="020B0604020202020204" pitchFamily="34" charset="0"/>
                <a:buNone/>
              </a:pPr>
              <a:r>
                <a:rPr lang="zh-CN" altLang="en-US" dirty="0">
                  <a:latin typeface="阿里巴巴普惠体" panose="00020600040101010101" charset="-122"/>
                  <a:ea typeface="阿里巴巴普惠体" panose="00020600040101010101" charset="-122"/>
                  <a:cs typeface="+mn-ea"/>
                  <a:sym typeface="+mn-lt"/>
                </a:rPr>
                <a:t>强调制定严格的监管政策，确保</a:t>
              </a:r>
              <a:r>
                <a:rPr lang="en" altLang="zh-CN" dirty="0">
                  <a:latin typeface="阿里巴巴普惠体" panose="00020600040101010101" charset="-122"/>
                  <a:ea typeface="阿里巴巴普惠体" panose="00020600040101010101" charset="-122"/>
                  <a:cs typeface="+mn-ea"/>
                  <a:sym typeface="+mn-lt"/>
                </a:rPr>
                <a:t>AI</a:t>
              </a:r>
              <a:r>
                <a:rPr lang="zh-CN" altLang="en-US" dirty="0">
                  <a:latin typeface="阿里巴巴普惠体" panose="00020600040101010101" charset="-122"/>
                  <a:ea typeface="阿里巴巴普惠体" panose="00020600040101010101" charset="-122"/>
                  <a:cs typeface="+mn-ea"/>
                  <a:sym typeface="+mn-lt"/>
                </a:rPr>
                <a:t>系统的开发和应用过程符合伦理标准，同时保护患者的安全和权益。</a:t>
              </a:r>
            </a:p>
            <a:p>
              <a:pPr indent="0" fontAlgn="auto">
                <a:lnSpc>
                  <a:spcPct val="150000"/>
                </a:lnSpc>
                <a:spcBef>
                  <a:spcPts val="300"/>
                </a:spcBef>
                <a:spcAft>
                  <a:spcPts val="300"/>
                </a:spcAft>
                <a:buFont typeface="Arial" panose="020B0604020202020204" pitchFamily="34" charset="0"/>
                <a:buNone/>
              </a:pPr>
              <a:r>
                <a:rPr lang="zh-CN" altLang="en-US" dirty="0">
                  <a:latin typeface="阿里巴巴普惠体" panose="00020600040101010101" charset="-122"/>
                  <a:ea typeface="阿里巴巴普惠体" panose="00020600040101010101" charset="-122"/>
                  <a:cs typeface="+mn-ea"/>
                  <a:sym typeface="+mn-lt"/>
                </a:rPr>
                <a:t>策略包括：确保数据的隐私和安全，提高算法的透明度和可解释性，监控</a:t>
              </a:r>
              <a:r>
                <a:rPr lang="en" altLang="zh-CN" dirty="0">
                  <a:latin typeface="阿里巴巴普惠体" panose="00020600040101010101" charset="-122"/>
                  <a:ea typeface="阿里巴巴普惠体" panose="00020600040101010101" charset="-122"/>
                  <a:cs typeface="+mn-ea"/>
                  <a:sym typeface="+mn-lt"/>
                </a:rPr>
                <a:t>AI</a:t>
              </a:r>
              <a:r>
                <a:rPr lang="zh-CN" altLang="en-US" dirty="0">
                  <a:latin typeface="阿里巴巴普惠体" panose="00020600040101010101" charset="-122"/>
                  <a:ea typeface="阿里巴巴普惠体" panose="00020600040101010101" charset="-122"/>
                  <a:cs typeface="+mn-ea"/>
                  <a:sym typeface="+mn-lt"/>
                </a:rPr>
                <a:t>系统的性能和偏差。</a:t>
              </a:r>
            </a:p>
          </p:txBody>
        </p:sp>
        <p:sp>
          <p:nvSpPr>
            <p:cNvPr id="12" name="圆角矩形 11"/>
            <p:cNvSpPr/>
            <p:nvPr>
              <p:custDataLst>
                <p:tags r:id="rId1"/>
              </p:custDataLst>
            </p:nvPr>
          </p:nvSpPr>
          <p:spPr>
            <a:xfrm>
              <a:off x="1850" y="2457"/>
              <a:ext cx="3118" cy="659"/>
            </a:xfrm>
            <a:prstGeom prst="roundRect">
              <a:avLst>
                <a:gd name="adj" fmla="val 50000"/>
              </a:avLst>
            </a:prstGeom>
            <a:gradFill>
              <a:gsLst>
                <a:gs pos="48000">
                  <a:schemeClr val="accent4"/>
                </a:gs>
                <a:gs pos="0">
                  <a:schemeClr val="accent4">
                    <a:lumMod val="60000"/>
                    <a:lumOff val="40000"/>
                  </a:schemeClr>
                </a:gs>
                <a:gs pos="81000">
                  <a:schemeClr val="accent4"/>
                </a:gs>
                <a:gs pos="100000">
                  <a:schemeClr val="accent4">
                    <a:lumMod val="60000"/>
                    <a:lumOff val="4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ct val="0"/>
                </a:spcBef>
                <a:spcAft>
                  <a:spcPct val="0"/>
                </a:spcAft>
                <a:buClrTx/>
                <a:buSzTx/>
                <a:buFontTx/>
              </a:pPr>
              <a:r>
                <a:rPr lang="zh-CN" altLang="en-US" sz="2000" b="1" dirty="0">
                  <a:solidFill>
                    <a:schemeClr val="bg1"/>
                  </a:solidFill>
                  <a:latin typeface="+mn-ea"/>
                  <a:cs typeface="+mn-ea"/>
                  <a:sym typeface="+mn-ea"/>
                </a:rPr>
                <a:t>严格监管</a:t>
              </a:r>
            </a:p>
          </p:txBody>
        </p:sp>
      </p:grpSp>
      <p:pic>
        <p:nvPicPr>
          <p:cNvPr id="11" name="图片 10" descr="P-10229830-10216346"/>
          <p:cNvPicPr>
            <a:picLocks noChangeAspect="1"/>
          </p:cNvPicPr>
          <p:nvPr/>
        </p:nvPicPr>
        <p:blipFill>
          <a:blip r:embed="rId4"/>
          <a:srcRect b="29939"/>
          <a:stretch>
            <a:fillRect/>
          </a:stretch>
        </p:blipFill>
        <p:spPr>
          <a:xfrm>
            <a:off x="1308100" y="4053522"/>
            <a:ext cx="9914890" cy="2197735"/>
          </a:xfrm>
          <a:prstGeom prst="rect">
            <a:avLst/>
          </a:prstGeom>
        </p:spPr>
      </p:pic>
    </p:spTree>
    <p:extLst>
      <p:ext uri="{BB962C8B-B14F-4D97-AF65-F5344CB8AC3E}">
        <p14:creationId xmlns:p14="http://schemas.microsoft.com/office/powerpoint/2010/main" val="325646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1395" y="317500"/>
            <a:ext cx="3844925" cy="512445"/>
          </a:xfrm>
          <a:prstGeom prst="rect">
            <a:avLst/>
          </a:prstGeom>
          <a:noFill/>
        </p:spPr>
        <p:txBody>
          <a:bodyPr wrap="square" rtlCol="0">
            <a:noAutofit/>
          </a:bodyPr>
          <a:lstStyle/>
          <a:p>
            <a:pPr lvl="0" algn="l">
              <a:buClrTx/>
              <a:buSzTx/>
              <a:buFontTx/>
            </a:pPr>
            <a:r>
              <a:rPr lang="zh-CN" altLang="en-US" sz="3200" b="1" dirty="0">
                <a:solidFill>
                  <a:srgbClr val="173885"/>
                </a:solidFill>
                <a:latin typeface="+mj-lt"/>
                <a:ea typeface="+mj-lt"/>
                <a:cs typeface="+mj-lt"/>
                <a:sym typeface="+mn-ea"/>
              </a:rPr>
              <a:t>未来展望</a:t>
            </a:r>
          </a:p>
        </p:txBody>
      </p:sp>
      <p:grpSp>
        <p:nvGrpSpPr>
          <p:cNvPr id="13" name="组合 12"/>
          <p:cNvGrpSpPr/>
          <p:nvPr/>
        </p:nvGrpSpPr>
        <p:grpSpPr>
          <a:xfrm>
            <a:off x="935355" y="2089785"/>
            <a:ext cx="9997440" cy="2786380"/>
            <a:chOff x="1473" y="3291"/>
            <a:chExt cx="15744" cy="4388"/>
          </a:xfrm>
        </p:grpSpPr>
        <p:sp>
          <p:nvSpPr>
            <p:cNvPr id="4" name="六边形 3"/>
            <p:cNvSpPr/>
            <p:nvPr>
              <p:custDataLst>
                <p:tags r:id="rId1"/>
              </p:custDataLst>
            </p:nvPr>
          </p:nvSpPr>
          <p:spPr>
            <a:xfrm rot="5400000">
              <a:off x="7656" y="4155"/>
              <a:ext cx="1594" cy="1416"/>
            </a:xfrm>
            <a:prstGeom prst="hexagon">
              <a:avLst>
                <a:gd name="adj" fmla="val 24450"/>
                <a:gd name="vf" fmla="val 115470"/>
              </a:avLst>
            </a:prstGeom>
            <a:solidFill>
              <a:schemeClr val="accent1">
                <a:lumMod val="20000"/>
                <a:lumOff val="80000"/>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en-IN" dirty="0">
                <a:latin typeface="+mn-ea"/>
                <a:sym typeface="Arial" panose="020B0604020202020204" pitchFamily="34" charset="0"/>
              </a:endParaRPr>
            </a:p>
          </p:txBody>
        </p:sp>
        <p:sp>
          <p:nvSpPr>
            <p:cNvPr id="5" name="六边形 4"/>
            <p:cNvSpPr/>
            <p:nvPr>
              <p:custDataLst>
                <p:tags r:id="rId2"/>
              </p:custDataLst>
            </p:nvPr>
          </p:nvSpPr>
          <p:spPr>
            <a:xfrm rot="5400000">
              <a:off x="8088" y="5571"/>
              <a:ext cx="2233" cy="1984"/>
            </a:xfrm>
            <a:prstGeom prst="hexagon">
              <a:avLst>
                <a:gd name="adj" fmla="val 24450"/>
                <a:gd name="vf" fmla="val 115470"/>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en-IN" dirty="0">
                <a:latin typeface="+mn-ea"/>
                <a:sym typeface="Arial" panose="020B0604020202020204" pitchFamily="34" charset="0"/>
              </a:endParaRPr>
            </a:p>
          </p:txBody>
        </p:sp>
        <p:sp>
          <p:nvSpPr>
            <p:cNvPr id="6" name="六边形 5"/>
            <p:cNvSpPr/>
            <p:nvPr>
              <p:custDataLst>
                <p:tags r:id="rId3"/>
              </p:custDataLst>
            </p:nvPr>
          </p:nvSpPr>
          <p:spPr>
            <a:xfrm rot="5400000">
              <a:off x="9157" y="3689"/>
              <a:ext cx="2233" cy="1984"/>
            </a:xfrm>
            <a:prstGeom prst="hexagon">
              <a:avLst>
                <a:gd name="adj" fmla="val 24450"/>
                <a:gd name="vf" fmla="val 115470"/>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en-IN" dirty="0">
                <a:latin typeface="+mn-ea"/>
                <a:sym typeface="Arial" panose="020B0604020202020204" pitchFamily="34" charset="0"/>
              </a:endParaRPr>
            </a:p>
          </p:txBody>
        </p:sp>
        <p:sp>
          <p:nvSpPr>
            <p:cNvPr id="11" name="任意多边形 10"/>
            <p:cNvSpPr/>
            <p:nvPr>
              <p:custDataLst>
                <p:tags r:id="rId4"/>
              </p:custDataLst>
            </p:nvPr>
          </p:nvSpPr>
          <p:spPr bwMode="auto">
            <a:xfrm>
              <a:off x="9965" y="4389"/>
              <a:ext cx="498" cy="584"/>
            </a:xfrm>
            <a:custGeom>
              <a:avLst/>
              <a:gdLst>
                <a:gd name="T0" fmla="*/ 110186397 w 21600"/>
                <a:gd name="T1" fmla="*/ 9743 h 21600"/>
                <a:gd name="T2" fmla="*/ 97377896 w 21600"/>
                <a:gd name="T3" fmla="*/ 5000954 h 21600"/>
                <a:gd name="T4" fmla="*/ 33405183 w 21600"/>
                <a:gd name="T5" fmla="*/ 29946194 h 21600"/>
                <a:gd name="T6" fmla="*/ 33155233 w 21600"/>
                <a:gd name="T7" fmla="*/ 29946194 h 21600"/>
                <a:gd name="T8" fmla="*/ 33155233 w 21600"/>
                <a:gd name="T9" fmla="*/ 152316694 h 21600"/>
                <a:gd name="T10" fmla="*/ 22994866 w 21600"/>
                <a:gd name="T11" fmla="*/ 149206645 h 21600"/>
                <a:gd name="T12" fmla="*/ 0 w 21600"/>
                <a:gd name="T13" fmla="*/ 179268211 h 21600"/>
                <a:gd name="T14" fmla="*/ 22994866 w 21600"/>
                <a:gd name="T15" fmla="*/ 209330669 h 21600"/>
                <a:gd name="T16" fmla="*/ 45974020 w 21600"/>
                <a:gd name="T17" fmla="*/ 179752657 h 21600"/>
                <a:gd name="T18" fmla="*/ 45999376 w 21600"/>
                <a:gd name="T19" fmla="*/ 179752657 h 21600"/>
                <a:gd name="T20" fmla="*/ 45999376 w 21600"/>
                <a:gd name="T21" fmla="*/ 61665262 h 21600"/>
                <a:gd name="T22" fmla="*/ 97377896 w 21600"/>
                <a:gd name="T23" fmla="*/ 41662417 h 21600"/>
                <a:gd name="T24" fmla="*/ 97377896 w 21600"/>
                <a:gd name="T25" fmla="*/ 115064273 h 21600"/>
                <a:gd name="T26" fmla="*/ 87222322 w 21600"/>
                <a:gd name="T27" fmla="*/ 111943598 h 21600"/>
                <a:gd name="T28" fmla="*/ 64222595 w 21600"/>
                <a:gd name="T29" fmla="*/ 142014817 h 21600"/>
                <a:gd name="T30" fmla="*/ 87222322 w 21600"/>
                <a:gd name="T31" fmla="*/ 172077365 h 21600"/>
                <a:gd name="T32" fmla="*/ 110202118 w 21600"/>
                <a:gd name="T33" fmla="*/ 142500345 h 21600"/>
                <a:gd name="T34" fmla="*/ 110222614 w 21600"/>
                <a:gd name="T35" fmla="*/ 142500345 h 21600"/>
                <a:gd name="T36" fmla="*/ 110222614 w 21600"/>
                <a:gd name="T37" fmla="*/ 20012697 h 21600"/>
                <a:gd name="T38" fmla="*/ 110227474 w 21600"/>
                <a:gd name="T39" fmla="*/ 20012697 h 21600"/>
                <a:gd name="T40" fmla="*/ 110227474 w 21600"/>
                <a:gd name="T41" fmla="*/ 0 h 21600"/>
                <a:gd name="T42" fmla="*/ 110186397 w 21600"/>
                <a:gd name="T43" fmla="*/ 9743 h 21600"/>
                <a:gd name="T44" fmla="*/ 110186397 w 21600"/>
                <a:gd name="T45" fmla="*/ 9743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21592" y="1"/>
                  </a:moveTo>
                  <a:lnTo>
                    <a:pt x="19082" y="516"/>
                  </a:lnTo>
                  <a:lnTo>
                    <a:pt x="6546" y="3090"/>
                  </a:lnTo>
                  <a:lnTo>
                    <a:pt x="6497" y="3090"/>
                  </a:lnTo>
                  <a:lnTo>
                    <a:pt x="6497" y="15717"/>
                  </a:lnTo>
                  <a:cubicBezTo>
                    <a:pt x="5896" y="15513"/>
                    <a:pt x="5222" y="15396"/>
                    <a:pt x="4506" y="15396"/>
                  </a:cubicBezTo>
                  <a:cubicBezTo>
                    <a:pt x="2018" y="15396"/>
                    <a:pt x="0" y="16784"/>
                    <a:pt x="0" y="18498"/>
                  </a:cubicBezTo>
                  <a:cubicBezTo>
                    <a:pt x="0" y="20211"/>
                    <a:pt x="2018" y="21600"/>
                    <a:pt x="4506" y="21600"/>
                  </a:cubicBezTo>
                  <a:cubicBezTo>
                    <a:pt x="6970" y="21600"/>
                    <a:pt x="8969" y="20238"/>
                    <a:pt x="9009" y="18548"/>
                  </a:cubicBezTo>
                  <a:lnTo>
                    <a:pt x="9014" y="18548"/>
                  </a:lnTo>
                  <a:lnTo>
                    <a:pt x="9014" y="6363"/>
                  </a:lnTo>
                  <a:lnTo>
                    <a:pt x="19082" y="4299"/>
                  </a:lnTo>
                  <a:lnTo>
                    <a:pt x="19082" y="11873"/>
                  </a:lnTo>
                  <a:cubicBezTo>
                    <a:pt x="18481" y="11669"/>
                    <a:pt x="17807" y="11551"/>
                    <a:pt x="17092" y="11551"/>
                  </a:cubicBezTo>
                  <a:cubicBezTo>
                    <a:pt x="14603" y="11551"/>
                    <a:pt x="12585" y="12940"/>
                    <a:pt x="12585" y="14654"/>
                  </a:cubicBezTo>
                  <a:cubicBezTo>
                    <a:pt x="12585" y="16367"/>
                    <a:pt x="14603" y="17756"/>
                    <a:pt x="17092" y="17756"/>
                  </a:cubicBezTo>
                  <a:cubicBezTo>
                    <a:pt x="19556" y="17756"/>
                    <a:pt x="21555" y="16393"/>
                    <a:pt x="21595" y="14704"/>
                  </a:cubicBezTo>
                  <a:lnTo>
                    <a:pt x="21599" y="14704"/>
                  </a:lnTo>
                  <a:lnTo>
                    <a:pt x="21599" y="2065"/>
                  </a:lnTo>
                  <a:lnTo>
                    <a:pt x="21600" y="2065"/>
                  </a:lnTo>
                  <a:lnTo>
                    <a:pt x="21600" y="0"/>
                  </a:lnTo>
                  <a:lnTo>
                    <a:pt x="21592" y="1"/>
                  </a:lnTo>
                  <a:close/>
                  <a:moveTo>
                    <a:pt x="21592" y="1"/>
                  </a:moveTo>
                </a:path>
              </a:pathLst>
            </a:custGeom>
            <a:solidFill>
              <a:srgbClr val="FFFFFF"/>
            </a:solidFill>
            <a:ln>
              <a:noFill/>
            </a:ln>
          </p:spPr>
          <p:txBody>
            <a:bodyPr wrap="square" lIns="91440" tIns="45720" rIns="91440" bIns="45720" anchor="ctr">
              <a:normAutofit fontScale="90000"/>
            </a:bodyPr>
            <a:lstStyle/>
            <a:p>
              <a:pPr algn="ctr">
                <a:lnSpc>
                  <a:spcPct val="120000"/>
                </a:lnSpc>
              </a:pPr>
              <a:endParaRPr>
                <a:latin typeface="+mn-ea"/>
                <a:sym typeface="Arial" panose="020B0604020202020204" pitchFamily="34" charset="0"/>
              </a:endParaRPr>
            </a:p>
          </p:txBody>
        </p:sp>
        <p:sp>
          <p:nvSpPr>
            <p:cNvPr id="12" name="任意多边形 11"/>
            <p:cNvSpPr/>
            <p:nvPr>
              <p:custDataLst>
                <p:tags r:id="rId5"/>
              </p:custDataLst>
            </p:nvPr>
          </p:nvSpPr>
          <p:spPr bwMode="auto">
            <a:xfrm>
              <a:off x="8857" y="6220"/>
              <a:ext cx="695" cy="685"/>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wrap="square" lIns="91440" tIns="45720" rIns="91440" bIns="45720" anchor="ctr">
              <a:normAutofit/>
            </a:bodyPr>
            <a:lstStyle/>
            <a:p>
              <a:pPr algn="ctr">
                <a:lnSpc>
                  <a:spcPct val="120000"/>
                </a:lnSpc>
              </a:pPr>
              <a:endParaRPr>
                <a:latin typeface="+mn-ea"/>
                <a:sym typeface="Arial" panose="020B0604020202020204" pitchFamily="34" charset="0"/>
              </a:endParaRPr>
            </a:p>
          </p:txBody>
        </p:sp>
        <p:sp>
          <p:nvSpPr>
            <p:cNvPr id="7" name="矩形 6"/>
            <p:cNvSpPr/>
            <p:nvPr>
              <p:custDataLst>
                <p:tags r:id="rId6"/>
              </p:custDataLst>
            </p:nvPr>
          </p:nvSpPr>
          <p:spPr>
            <a:xfrm>
              <a:off x="1473" y="3291"/>
              <a:ext cx="5955" cy="4264"/>
            </a:xfrm>
            <a:prstGeom prst="rect">
              <a:avLst/>
            </a:prstGeom>
            <a:noFill/>
          </p:spPr>
          <p:txBody>
            <a:bodyPr vert="horz" wrap="square" lIns="0" tIns="0" rIns="0" bIns="0" rtlCol="0" anchor="t" anchorCtr="0">
              <a:noAutofit/>
            </a:bodyPr>
            <a:lstStyle/>
            <a:p>
              <a:pPr>
                <a:lnSpc>
                  <a:spcPct val="150000"/>
                </a:lnSpc>
                <a:spcBef>
                  <a:spcPct val="0"/>
                </a:spcBef>
                <a:spcAft>
                  <a:spcPct val="0"/>
                </a:spcAft>
              </a:pPr>
              <a:r>
                <a:rPr lang="zh-CN" altLang="en-US" dirty="0">
                  <a:ln>
                    <a:noFill/>
                    <a:prstDash val="sysDot"/>
                  </a:ln>
                  <a:solidFill>
                    <a:schemeClr val="tx1">
                      <a:lumMod val="75000"/>
                      <a:lumOff val="25000"/>
                    </a:schemeClr>
                  </a:solidFill>
                  <a:latin typeface="+mn-ea"/>
                  <a:cs typeface="+mn-ea"/>
                </a:rPr>
                <a:t>多方面的合作：</a:t>
              </a:r>
              <a:endParaRPr lang="en-US" altLang="zh-CN" dirty="0">
                <a:ln>
                  <a:noFill/>
                  <a:prstDash val="sysDot"/>
                </a:ln>
                <a:solidFill>
                  <a:schemeClr val="tx1">
                    <a:lumMod val="75000"/>
                    <a:lumOff val="25000"/>
                  </a:schemeClr>
                </a:solidFill>
                <a:latin typeface="+mn-ea"/>
                <a:cs typeface="+mn-ea"/>
              </a:endParaRPr>
            </a:p>
            <a:p>
              <a:pPr>
                <a:lnSpc>
                  <a:spcPct val="150000"/>
                </a:lnSpc>
                <a:spcBef>
                  <a:spcPct val="0"/>
                </a:spcBef>
                <a:spcAft>
                  <a:spcPct val="0"/>
                </a:spcAft>
              </a:pPr>
              <a:r>
                <a:rPr lang="zh-CN" altLang="en-US" dirty="0">
                  <a:ln>
                    <a:noFill/>
                    <a:prstDash val="sysDot"/>
                  </a:ln>
                  <a:solidFill>
                    <a:schemeClr val="tx1">
                      <a:lumMod val="75000"/>
                      <a:lumOff val="25000"/>
                    </a:schemeClr>
                  </a:solidFill>
                  <a:latin typeface="+mn-ea"/>
                  <a:cs typeface="+mn-ea"/>
                </a:rPr>
                <a:t>医学专家、技术开发者和政策制定者需要紧密合作，以解决技术和伦理上的挑战。</a:t>
              </a:r>
            </a:p>
            <a:p>
              <a:pPr>
                <a:lnSpc>
                  <a:spcPct val="150000"/>
                </a:lnSpc>
                <a:spcBef>
                  <a:spcPct val="0"/>
                </a:spcBef>
                <a:spcAft>
                  <a:spcPct val="0"/>
                </a:spcAft>
              </a:pPr>
              <a:r>
                <a:rPr lang="zh-CN" altLang="en-US" dirty="0">
                  <a:ln>
                    <a:noFill/>
                    <a:prstDash val="sysDot"/>
                  </a:ln>
                  <a:solidFill>
                    <a:schemeClr val="tx1">
                      <a:lumMod val="75000"/>
                      <a:lumOff val="25000"/>
                    </a:schemeClr>
                  </a:solidFill>
                  <a:latin typeface="+mn-ea"/>
                  <a:cs typeface="+mn-ea"/>
                </a:rPr>
                <a:t>通过这种合作，可以确保</a:t>
              </a:r>
              <a:r>
                <a:rPr lang="en" altLang="zh-CN" dirty="0">
                  <a:ln>
                    <a:noFill/>
                    <a:prstDash val="sysDot"/>
                  </a:ln>
                  <a:solidFill>
                    <a:schemeClr val="tx1">
                      <a:lumMod val="75000"/>
                      <a:lumOff val="25000"/>
                    </a:schemeClr>
                  </a:solidFill>
                  <a:latin typeface="+mn-ea"/>
                  <a:cs typeface="+mn-ea"/>
                </a:rPr>
                <a:t>AI</a:t>
              </a:r>
              <a:r>
                <a:rPr lang="zh-CN" altLang="en-US" dirty="0">
                  <a:ln>
                    <a:noFill/>
                    <a:prstDash val="sysDot"/>
                  </a:ln>
                  <a:solidFill>
                    <a:schemeClr val="tx1">
                      <a:lumMod val="75000"/>
                      <a:lumOff val="25000"/>
                    </a:schemeClr>
                  </a:solidFill>
                  <a:latin typeface="+mn-ea"/>
                  <a:cs typeface="+mn-ea"/>
                </a:rPr>
                <a:t>技术的健康发展，并最终实现在医学影像诊断领域的有效应用。</a:t>
              </a:r>
            </a:p>
          </p:txBody>
        </p:sp>
        <p:sp>
          <p:nvSpPr>
            <p:cNvPr id="9" name="矩形 8"/>
            <p:cNvSpPr/>
            <p:nvPr>
              <p:custDataLst>
                <p:tags r:id="rId7"/>
              </p:custDataLst>
            </p:nvPr>
          </p:nvSpPr>
          <p:spPr>
            <a:xfrm>
              <a:off x="11949" y="3293"/>
              <a:ext cx="5268" cy="3524"/>
            </a:xfrm>
            <a:prstGeom prst="rect">
              <a:avLst/>
            </a:prstGeom>
            <a:noFill/>
          </p:spPr>
          <p:txBody>
            <a:bodyPr vert="horz" wrap="square" lIns="0" tIns="0" rIns="0" bIns="0" rtlCol="0" anchor="t" anchorCtr="0">
              <a:noAutofit/>
            </a:bodyPr>
            <a:lstStyle/>
            <a:p>
              <a:pPr>
                <a:lnSpc>
                  <a:spcPct val="150000"/>
                </a:lnSpc>
                <a:spcBef>
                  <a:spcPct val="0"/>
                </a:spcBef>
                <a:spcAft>
                  <a:spcPct val="0"/>
                </a:spcAft>
              </a:pPr>
              <a:r>
                <a:rPr lang="zh-CN" altLang="en-US" dirty="0">
                  <a:ln>
                    <a:noFill/>
                    <a:prstDash val="sysDot"/>
                  </a:ln>
                  <a:solidFill>
                    <a:schemeClr val="tx1">
                      <a:lumMod val="75000"/>
                      <a:lumOff val="25000"/>
                    </a:schemeClr>
                  </a:solidFill>
                  <a:latin typeface="+mn-ea"/>
                  <a:cs typeface="+mn-ea"/>
                </a:rPr>
                <a:t>期待效果：</a:t>
              </a:r>
              <a:endParaRPr lang="en-US" altLang="zh-CN" dirty="0">
                <a:ln>
                  <a:noFill/>
                  <a:prstDash val="sysDot"/>
                </a:ln>
                <a:solidFill>
                  <a:schemeClr val="tx1">
                    <a:lumMod val="75000"/>
                    <a:lumOff val="25000"/>
                  </a:schemeClr>
                </a:solidFill>
                <a:latin typeface="+mn-ea"/>
                <a:cs typeface="+mn-ea"/>
              </a:endParaRPr>
            </a:p>
            <a:p>
              <a:pPr>
                <a:lnSpc>
                  <a:spcPct val="150000"/>
                </a:lnSpc>
                <a:spcBef>
                  <a:spcPct val="0"/>
                </a:spcBef>
                <a:spcAft>
                  <a:spcPct val="0"/>
                </a:spcAft>
              </a:pPr>
              <a:r>
                <a:rPr lang="zh-CN" altLang="en-US" dirty="0">
                  <a:ln>
                    <a:noFill/>
                    <a:prstDash val="sysDot"/>
                  </a:ln>
                  <a:solidFill>
                    <a:schemeClr val="tx1">
                      <a:lumMod val="75000"/>
                      <a:lumOff val="25000"/>
                    </a:schemeClr>
                  </a:solidFill>
                  <a:latin typeface="+mn-ea"/>
                  <a:cs typeface="+mn-ea"/>
                </a:rPr>
                <a:t>期待通过综合性的努力，未来深度学习技术能为医学影像诊断领域带来更安全、更有效、符合伦理标准的解决方案。</a:t>
              </a:r>
            </a:p>
            <a:p>
              <a:pPr>
                <a:lnSpc>
                  <a:spcPct val="150000"/>
                </a:lnSpc>
                <a:spcBef>
                  <a:spcPct val="0"/>
                </a:spcBef>
                <a:spcAft>
                  <a:spcPct val="0"/>
                </a:spcAft>
              </a:pPr>
              <a:endParaRPr lang="zh-CN" altLang="en-US" dirty="0">
                <a:ln>
                  <a:noFill/>
                  <a:prstDash val="sysDot"/>
                </a:ln>
                <a:solidFill>
                  <a:schemeClr val="tx1">
                    <a:lumMod val="75000"/>
                    <a:lumOff val="25000"/>
                  </a:schemeClr>
                </a:solidFill>
                <a:latin typeface="+mn-ea"/>
                <a:cs typeface="+mn-ea"/>
              </a:endParaRPr>
            </a:p>
          </p:txBody>
        </p:sp>
        <p:sp>
          <p:nvSpPr>
            <p:cNvPr id="10" name="六边形 9"/>
            <p:cNvSpPr/>
            <p:nvPr>
              <p:custDataLst>
                <p:tags r:id="rId8"/>
              </p:custDataLst>
            </p:nvPr>
          </p:nvSpPr>
          <p:spPr>
            <a:xfrm rot="5400000">
              <a:off x="10279" y="5825"/>
              <a:ext cx="709" cy="630"/>
            </a:xfrm>
            <a:prstGeom prst="hexagon">
              <a:avLst>
                <a:gd name="adj" fmla="val 24450"/>
                <a:gd name="vf" fmla="val 115470"/>
              </a:avLst>
            </a:prstGeom>
            <a:solidFill>
              <a:schemeClr val="accent2">
                <a:lumMod val="40000"/>
                <a:lumOff val="60000"/>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5000" lnSpcReduction="20000"/>
            </a:bodyPr>
            <a:lstStyle/>
            <a:p>
              <a:pPr algn="ctr">
                <a:lnSpc>
                  <a:spcPct val="120000"/>
                </a:lnSpc>
              </a:pPr>
              <a:endParaRPr lang="en-IN" dirty="0">
                <a:latin typeface="+mn-ea"/>
                <a:sym typeface="Arial" panose="020B0604020202020204" pitchFamily="34" charset="0"/>
              </a:endParaRPr>
            </a:p>
          </p:txBody>
        </p:sp>
      </p:grpSp>
      <p:sp>
        <p:nvSpPr>
          <p:cNvPr id="2" name="文本框 1">
            <a:extLst>
              <a:ext uri="{FF2B5EF4-FFF2-40B4-BE49-F238E27FC236}">
                <a16:creationId xmlns:a16="http://schemas.microsoft.com/office/drawing/2014/main" id="{E0EE18AB-F915-EBEA-7794-F392BFBA013E}"/>
              </a:ext>
            </a:extLst>
          </p:cNvPr>
          <p:cNvSpPr txBox="1"/>
          <p:nvPr/>
        </p:nvSpPr>
        <p:spPr>
          <a:xfrm>
            <a:off x="4405313" y="989073"/>
            <a:ext cx="3844924" cy="584775"/>
          </a:xfrm>
          <a:prstGeom prst="rect">
            <a:avLst/>
          </a:prstGeom>
          <a:noFill/>
        </p:spPr>
        <p:txBody>
          <a:bodyPr wrap="square" rtlCol="0">
            <a:spAutoFit/>
          </a:bodyPr>
          <a:lstStyle/>
          <a:p>
            <a:r>
              <a:rPr lang="zh-CN" altLang="en-US" sz="3200" b="1" i="0" dirty="0">
                <a:solidFill>
                  <a:srgbClr val="0D0D0D"/>
                </a:solidFill>
                <a:effectLst/>
                <a:latin typeface="+mn-ea"/>
              </a:rPr>
              <a:t>行业合作与技术期待</a:t>
            </a:r>
            <a:endParaRPr kumimoji="1" lang="zh-CN" altLang="en-US" sz="3200" dirty="0">
              <a:latin typeface="+mn-ea"/>
            </a:endParaRPr>
          </a:p>
        </p:txBody>
      </p:sp>
    </p:spTree>
    <p:extLst>
      <p:ext uri="{BB962C8B-B14F-4D97-AF65-F5344CB8AC3E}">
        <p14:creationId xmlns:p14="http://schemas.microsoft.com/office/powerpoint/2010/main" val="113703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1395" y="317500"/>
            <a:ext cx="3844925" cy="5124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结论</a:t>
            </a:r>
          </a:p>
        </p:txBody>
      </p:sp>
      <p:grpSp>
        <p:nvGrpSpPr>
          <p:cNvPr id="4" name="组合 3"/>
          <p:cNvGrpSpPr/>
          <p:nvPr/>
        </p:nvGrpSpPr>
        <p:grpSpPr>
          <a:xfrm>
            <a:off x="4044315" y="760095"/>
            <a:ext cx="7165975" cy="5337810"/>
            <a:chOff x="6369" y="1197"/>
            <a:chExt cx="11285" cy="8406"/>
          </a:xfrm>
        </p:grpSpPr>
        <p:sp>
          <p:nvSpPr>
            <p:cNvPr id="8" name="矩形 7"/>
            <p:cNvSpPr/>
            <p:nvPr/>
          </p:nvSpPr>
          <p:spPr>
            <a:xfrm>
              <a:off x="6369" y="2095"/>
              <a:ext cx="11285" cy="7508"/>
            </a:xfrm>
            <a:prstGeom prst="rect">
              <a:avLst/>
            </a:prstGeom>
          </p:spPr>
          <p:txBody>
            <a:bodyPr wrap="square">
              <a:spAutoFit/>
            </a:bodyPr>
            <a:lstStyle/>
            <a:p>
              <a:pPr indent="0" fontAlgn="auto">
                <a:lnSpc>
                  <a:spcPct val="150000"/>
                </a:lnSpc>
                <a:spcBef>
                  <a:spcPts val="300"/>
                </a:spcBef>
                <a:spcAft>
                  <a:spcPts val="300"/>
                </a:spcAft>
                <a:buFont typeface="Arial" panose="020B0604020202020204" pitchFamily="34" charset="0"/>
                <a:buNone/>
              </a:pPr>
              <a:r>
                <a:rPr lang="zh-CN" altLang="en-US" dirty="0">
                  <a:latin typeface="阿里巴巴普惠体" panose="00020600040101010101" charset="-122"/>
                  <a:ea typeface="阿里巴巴普惠体" panose="00020600040101010101" charset="-122"/>
                  <a:cs typeface="+mn-ea"/>
                  <a:sym typeface="+mn-lt"/>
                </a:rPr>
                <a:t>深度学习技术在医学影像诊断领域已经成为一种改变游戏规则的力量。随着技术的不断进步和优化，预计深度学习将在未来大大提升医疗诊断的准确性和效率，同时改善患者的治疗结果。这种技术通过提高疾病检测的早期准确性，有助于实现更有效的治疗方案，从而增加治愈率并降低治疗成本。</a:t>
              </a:r>
            </a:p>
            <a:p>
              <a:pPr indent="0" fontAlgn="auto">
                <a:lnSpc>
                  <a:spcPct val="150000"/>
                </a:lnSpc>
                <a:spcBef>
                  <a:spcPts val="300"/>
                </a:spcBef>
                <a:spcAft>
                  <a:spcPts val="300"/>
                </a:spcAft>
                <a:buFont typeface="Arial" panose="020B0604020202020204" pitchFamily="34" charset="0"/>
                <a:buNone/>
              </a:pPr>
              <a:endParaRPr lang="zh-CN" altLang="en-US" dirty="0">
                <a:latin typeface="阿里巴巴普惠体" panose="00020600040101010101" charset="-122"/>
                <a:ea typeface="阿里巴巴普惠体" panose="00020600040101010101" charset="-122"/>
                <a:cs typeface="+mn-ea"/>
                <a:sym typeface="+mn-lt"/>
              </a:endParaRPr>
            </a:p>
            <a:p>
              <a:pPr indent="0" fontAlgn="auto">
                <a:lnSpc>
                  <a:spcPct val="150000"/>
                </a:lnSpc>
                <a:spcBef>
                  <a:spcPts val="300"/>
                </a:spcBef>
                <a:spcAft>
                  <a:spcPts val="300"/>
                </a:spcAft>
                <a:buFont typeface="Arial" panose="020B0604020202020204" pitchFamily="34" charset="0"/>
                <a:buNone/>
              </a:pPr>
              <a:r>
                <a:rPr lang="zh-CN" altLang="en-US" dirty="0">
                  <a:latin typeface="阿里巴巴普惠体" panose="00020600040101010101" charset="-122"/>
                  <a:ea typeface="阿里巴巴普惠体" panose="00020600040101010101" charset="-122"/>
                  <a:cs typeface="+mn-ea"/>
                  <a:sym typeface="+mn-lt"/>
                </a:rPr>
                <a:t>随着深度学习模型在临床实践中的进一步集成，我们可以期待这些模型在处理复杂的医疗数据时表现出更高的灵活性和适应性。医疗专业人员和研究者正在探索新的方法来更好地利用这些技术，以确保在全球范围内提供更高质量的医疗服务，特别是在那些迫切需要提高医疗资源利用效率的地区。</a:t>
              </a:r>
            </a:p>
          </p:txBody>
        </p:sp>
        <p:sp>
          <p:nvSpPr>
            <p:cNvPr id="12" name="圆角矩形 11"/>
            <p:cNvSpPr/>
            <p:nvPr>
              <p:custDataLst>
                <p:tags r:id="rId1"/>
              </p:custDataLst>
            </p:nvPr>
          </p:nvSpPr>
          <p:spPr>
            <a:xfrm>
              <a:off x="6382" y="1197"/>
              <a:ext cx="3925" cy="659"/>
            </a:xfrm>
            <a:prstGeom prst="roundRect">
              <a:avLst>
                <a:gd name="adj" fmla="val 50000"/>
              </a:avLst>
            </a:prstGeom>
            <a:gradFill>
              <a:gsLst>
                <a:gs pos="48000">
                  <a:schemeClr val="accent4"/>
                </a:gs>
                <a:gs pos="0">
                  <a:schemeClr val="accent4">
                    <a:lumMod val="60000"/>
                    <a:lumOff val="40000"/>
                  </a:schemeClr>
                </a:gs>
                <a:gs pos="81000">
                  <a:schemeClr val="accent4"/>
                </a:gs>
                <a:gs pos="100000">
                  <a:schemeClr val="accent4">
                    <a:lumMod val="60000"/>
                    <a:lumOff val="4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ct val="0"/>
                </a:spcBef>
                <a:spcAft>
                  <a:spcPct val="0"/>
                </a:spcAft>
                <a:buClrTx/>
                <a:buSzTx/>
                <a:buFontTx/>
              </a:pPr>
              <a:r>
                <a:rPr lang="zh-CN" altLang="en-US" b="1" dirty="0">
                  <a:solidFill>
                    <a:schemeClr val="bg1"/>
                  </a:solidFill>
                  <a:latin typeface="+mn-ea"/>
                  <a:cs typeface="+mn-ea"/>
                  <a:sym typeface="+mn-ea"/>
                </a:rPr>
                <a:t>技术特点与未来展望</a:t>
              </a:r>
            </a:p>
          </p:txBody>
        </p:sp>
      </p:grpSp>
      <p:pic>
        <p:nvPicPr>
          <p:cNvPr id="9" name="图片 8" descr="P-10306955-10282177"/>
          <p:cNvPicPr>
            <a:picLocks noChangeAspect="1"/>
          </p:cNvPicPr>
          <p:nvPr/>
        </p:nvPicPr>
        <p:blipFill>
          <a:blip r:embed="rId4"/>
          <a:srcRect r="56896"/>
          <a:stretch>
            <a:fillRect/>
          </a:stretch>
        </p:blipFill>
        <p:spPr>
          <a:xfrm>
            <a:off x="624205" y="2364740"/>
            <a:ext cx="3242945" cy="2855595"/>
          </a:xfrm>
          <a:prstGeom prst="hexagon">
            <a:avLst/>
          </a:prstGeom>
        </p:spPr>
      </p:pic>
    </p:spTree>
    <p:extLst>
      <p:ext uri="{BB962C8B-B14F-4D97-AF65-F5344CB8AC3E}">
        <p14:creationId xmlns:p14="http://schemas.microsoft.com/office/powerpoint/2010/main" val="258815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91" name="图片 90" descr="图片包含 建筑, 游戏机&#10;&#10;描述已自动生成"/>
          <p:cNvPicPr>
            <a:picLocks noChangeAspect="1"/>
          </p:cNvPicPr>
          <p:nvPr/>
        </p:nvPicPr>
        <p:blipFill rotWithShape="1">
          <a:blip r:embed="rId29">
            <a:extLst>
              <a:ext uri="{28A0092B-C50C-407E-A947-70E740481C1C}">
                <a14:useLocalDpi xmlns:a14="http://schemas.microsoft.com/office/drawing/2010/main" val="0"/>
              </a:ext>
            </a:extLst>
          </a:blip>
          <a:srcRect r="16667"/>
          <a:stretch>
            <a:fillRect/>
          </a:stretch>
        </p:blipFill>
        <p:spPr>
          <a:xfrm flipH="1">
            <a:off x="0" y="0"/>
            <a:ext cx="12192000" cy="6858000"/>
          </a:xfrm>
          <a:prstGeom prst="rect">
            <a:avLst/>
          </a:prstGeom>
        </p:spPr>
      </p:pic>
      <p:sp>
        <p:nvSpPr>
          <p:cNvPr id="85" name="矩形 84"/>
          <p:cNvSpPr/>
          <p:nvPr/>
        </p:nvSpPr>
        <p:spPr>
          <a:xfrm>
            <a:off x="12070080" y="0"/>
            <a:ext cx="121920" cy="6858000"/>
          </a:xfrm>
          <a:prstGeom prst="rect">
            <a:avLst/>
          </a:prstGeom>
          <a:solidFill>
            <a:srgbClr val="173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5" name="组合 4"/>
          <p:cNvGrpSpPr/>
          <p:nvPr>
            <p:custDataLst>
              <p:tags r:id="rId1"/>
            </p:custDataLst>
          </p:nvPr>
        </p:nvGrpSpPr>
        <p:grpSpPr>
          <a:xfrm>
            <a:off x="6374353" y="2015490"/>
            <a:ext cx="4223385" cy="676275"/>
            <a:chOff x="2171" y="1838"/>
            <a:chExt cx="6651" cy="1065"/>
          </a:xfrm>
        </p:grpSpPr>
        <p:sp>
          <p:nvSpPr>
            <p:cNvPr id="18" name="文本框 17"/>
            <p:cNvSpPr txBox="1"/>
            <p:nvPr>
              <p:custDataLst>
                <p:tags r:id="rId24"/>
              </p:custDataLst>
            </p:nvPr>
          </p:nvSpPr>
          <p:spPr>
            <a:xfrm>
              <a:off x="2171" y="1874"/>
              <a:ext cx="1722" cy="1016"/>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a:noFill/>
                  </a:ln>
                  <a:solidFill>
                    <a:srgbClr val="7D0304"/>
                  </a:solidFill>
                  <a:effectLst/>
                  <a:uLnTx/>
                  <a:uFillTx/>
                  <a:latin typeface="思源黑体 Heavy" panose="020B0A00000000000000" charset="-122"/>
                  <a:ea typeface="思源黑体 Heavy" panose="020B0A00000000000000" charset="-122"/>
                </a:rPr>
                <a:t>01</a:t>
              </a:r>
            </a:p>
          </p:txBody>
        </p:sp>
        <p:sp>
          <p:nvSpPr>
            <p:cNvPr id="19" name="文本框 18"/>
            <p:cNvSpPr txBox="1"/>
            <p:nvPr>
              <p:custDataLst>
                <p:tags r:id="rId25"/>
              </p:custDataLst>
            </p:nvPr>
          </p:nvSpPr>
          <p:spPr>
            <a:xfrm>
              <a:off x="4311" y="1838"/>
              <a:ext cx="4511" cy="822"/>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srgbClr val="173885"/>
                  </a:solidFill>
                  <a:effectLst/>
                  <a:uLnTx/>
                  <a:uFillTx/>
                  <a:latin typeface="+mj-lt"/>
                  <a:ea typeface="+mj-lt"/>
                  <a:cs typeface="+mj-lt"/>
                </a:rPr>
                <a:t>技术概述</a:t>
              </a:r>
            </a:p>
          </p:txBody>
        </p:sp>
        <p:sp>
          <p:nvSpPr>
            <p:cNvPr id="21" name="文本框 20"/>
            <p:cNvSpPr txBox="1"/>
            <p:nvPr>
              <p:custDataLst>
                <p:tags r:id="rId26"/>
              </p:custDataLst>
            </p:nvPr>
          </p:nvSpPr>
          <p:spPr>
            <a:xfrm>
              <a:off x="4311" y="2469"/>
              <a:ext cx="3937" cy="434"/>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bg1">
                      <a:lumMod val="50000"/>
                    </a:schemeClr>
                  </a:solidFill>
                  <a:effectLst/>
                  <a:uLnTx/>
                  <a:uFillTx/>
                  <a:latin typeface="思源黑体 CN Light" panose="020B0300000000000000" charset="-122"/>
                  <a:ea typeface="思源黑体 CN Light" panose="020B0300000000000000" charset="-122"/>
                </a:rPr>
                <a:t>Technical Overview</a:t>
              </a:r>
            </a:p>
          </p:txBody>
        </p:sp>
        <p:cxnSp>
          <p:nvCxnSpPr>
            <p:cNvPr id="37" name="直接连接符 36"/>
            <p:cNvCxnSpPr/>
            <p:nvPr>
              <p:custDataLst>
                <p:tags r:id="rId27"/>
              </p:custDataLst>
            </p:nvPr>
          </p:nvCxnSpPr>
          <p:spPr>
            <a:xfrm>
              <a:off x="3893" y="1972"/>
              <a:ext cx="0" cy="677"/>
            </a:xfrm>
            <a:prstGeom prst="line">
              <a:avLst/>
            </a:prstGeom>
            <a:ln>
              <a:solidFill>
                <a:srgbClr val="173885"/>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custDataLst>
              <p:tags r:id="rId2"/>
            </p:custDataLst>
          </p:nvPr>
        </p:nvGrpSpPr>
        <p:grpSpPr>
          <a:xfrm>
            <a:off x="6374353" y="2900045"/>
            <a:ext cx="4224020" cy="676275"/>
            <a:chOff x="2171" y="3904"/>
            <a:chExt cx="6652" cy="1065"/>
          </a:xfrm>
        </p:grpSpPr>
        <p:sp>
          <p:nvSpPr>
            <p:cNvPr id="22" name="文本框 21"/>
            <p:cNvSpPr txBox="1"/>
            <p:nvPr>
              <p:custDataLst>
                <p:tags r:id="rId20"/>
              </p:custDataLst>
            </p:nvPr>
          </p:nvSpPr>
          <p:spPr>
            <a:xfrm>
              <a:off x="2171" y="3940"/>
              <a:ext cx="1722" cy="1016"/>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lvl="0" algn="ctr">
                <a:spcBef>
                  <a:spcPts val="0"/>
                </a:spcBef>
                <a:spcAft>
                  <a:spcPts val="0"/>
                </a:spcAft>
                <a:buClrTx/>
                <a:buSzTx/>
                <a:buFontTx/>
                <a:defRPr/>
              </a:pPr>
              <a:r>
                <a:rPr lang="en-US" altLang="zh-CN" sz="3600" b="1" noProof="0">
                  <a:ln>
                    <a:noFill/>
                  </a:ln>
                  <a:solidFill>
                    <a:srgbClr val="7D0304"/>
                  </a:solidFill>
                  <a:effectLst/>
                  <a:uLnTx/>
                  <a:uFillTx/>
                  <a:latin typeface="思源黑体 Heavy" panose="020B0A00000000000000" charset="-122"/>
                  <a:ea typeface="思源黑体 Heavy" panose="020B0A00000000000000" charset="-122"/>
                  <a:sym typeface="+mn-ea"/>
                </a:rPr>
                <a:t>02</a:t>
              </a:r>
            </a:p>
          </p:txBody>
        </p:sp>
        <p:sp>
          <p:nvSpPr>
            <p:cNvPr id="25" name="文本框 24"/>
            <p:cNvSpPr txBox="1"/>
            <p:nvPr>
              <p:custDataLst>
                <p:tags r:id="rId21"/>
              </p:custDataLst>
            </p:nvPr>
          </p:nvSpPr>
          <p:spPr>
            <a:xfrm>
              <a:off x="4311" y="3904"/>
              <a:ext cx="4512" cy="822"/>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marL="0" marR="0" lvl="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srgbClr val="173885"/>
                  </a:solidFill>
                  <a:effectLst/>
                  <a:uLnTx/>
                  <a:uFillTx/>
                  <a:latin typeface="+mj-lt"/>
                  <a:ea typeface="+mj-lt"/>
                  <a:cs typeface="+mj-lt"/>
                </a:rPr>
                <a:t>发展脉络</a:t>
              </a:r>
            </a:p>
          </p:txBody>
        </p:sp>
        <p:sp>
          <p:nvSpPr>
            <p:cNvPr id="29" name="文本框 28"/>
            <p:cNvSpPr txBox="1"/>
            <p:nvPr>
              <p:custDataLst>
                <p:tags r:id="rId22"/>
              </p:custDataLst>
            </p:nvPr>
          </p:nvSpPr>
          <p:spPr>
            <a:xfrm>
              <a:off x="4311" y="4535"/>
              <a:ext cx="3937" cy="434"/>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bg1">
                      <a:lumMod val="50000"/>
                    </a:schemeClr>
                  </a:solidFill>
                  <a:effectLst/>
                  <a:uLnTx/>
                  <a:uFillTx/>
                  <a:latin typeface="思源黑体 CN Light" panose="020B0300000000000000" charset="-122"/>
                  <a:ea typeface="思源黑体 CN Light" panose="020B0300000000000000" charset="-122"/>
                </a:rPr>
                <a:t>Development context</a:t>
              </a:r>
            </a:p>
          </p:txBody>
        </p:sp>
        <p:cxnSp>
          <p:nvCxnSpPr>
            <p:cNvPr id="38" name="直接连接符 37"/>
            <p:cNvCxnSpPr/>
            <p:nvPr>
              <p:custDataLst>
                <p:tags r:id="rId23"/>
              </p:custDataLst>
            </p:nvPr>
          </p:nvCxnSpPr>
          <p:spPr>
            <a:xfrm>
              <a:off x="3893" y="4087"/>
              <a:ext cx="0" cy="677"/>
            </a:xfrm>
            <a:prstGeom prst="line">
              <a:avLst/>
            </a:prstGeom>
            <a:ln>
              <a:solidFill>
                <a:srgbClr val="173885"/>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custDataLst>
              <p:tags r:id="rId3"/>
            </p:custDataLst>
          </p:nvPr>
        </p:nvGrpSpPr>
        <p:grpSpPr>
          <a:xfrm>
            <a:off x="6374353" y="3784600"/>
            <a:ext cx="4223385" cy="676910"/>
            <a:chOff x="2171" y="5970"/>
            <a:chExt cx="6651" cy="1066"/>
          </a:xfrm>
        </p:grpSpPr>
        <p:sp>
          <p:nvSpPr>
            <p:cNvPr id="31" name="文本框 30"/>
            <p:cNvSpPr txBox="1"/>
            <p:nvPr>
              <p:custDataLst>
                <p:tags r:id="rId16"/>
              </p:custDataLst>
            </p:nvPr>
          </p:nvSpPr>
          <p:spPr>
            <a:xfrm>
              <a:off x="2171" y="6007"/>
              <a:ext cx="1722" cy="1016"/>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lvl="0" algn="ctr">
                <a:spcBef>
                  <a:spcPts val="0"/>
                </a:spcBef>
                <a:spcAft>
                  <a:spcPts val="0"/>
                </a:spcAft>
                <a:buClrTx/>
                <a:buSzTx/>
                <a:buFontTx/>
                <a:defRPr/>
              </a:pPr>
              <a:r>
                <a:rPr lang="en-US" altLang="zh-CN" sz="3600" b="1" noProof="0">
                  <a:ln>
                    <a:noFill/>
                  </a:ln>
                  <a:solidFill>
                    <a:srgbClr val="7D0304"/>
                  </a:solidFill>
                  <a:effectLst/>
                  <a:uLnTx/>
                  <a:uFillTx/>
                  <a:latin typeface="思源黑体 Heavy" panose="020B0A00000000000000" charset="-122"/>
                  <a:ea typeface="思源黑体 Heavy" panose="020B0A00000000000000" charset="-122"/>
                  <a:sym typeface="+mn-ea"/>
                </a:rPr>
                <a:t>03</a:t>
              </a:r>
            </a:p>
          </p:txBody>
        </p:sp>
        <p:sp>
          <p:nvSpPr>
            <p:cNvPr id="32" name="文本框 31"/>
            <p:cNvSpPr txBox="1"/>
            <p:nvPr>
              <p:custDataLst>
                <p:tags r:id="rId17"/>
              </p:custDataLst>
            </p:nvPr>
          </p:nvSpPr>
          <p:spPr>
            <a:xfrm>
              <a:off x="4311" y="5970"/>
              <a:ext cx="4511" cy="822"/>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marL="0" marR="0" lvl="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srgbClr val="173885"/>
                  </a:solidFill>
                  <a:effectLst/>
                  <a:uLnTx/>
                  <a:uFillTx/>
                  <a:latin typeface="+mj-lt"/>
                  <a:ea typeface="+mj-lt"/>
                  <a:cs typeface="+mj-lt"/>
                </a:rPr>
                <a:t>医学应用</a:t>
              </a:r>
            </a:p>
          </p:txBody>
        </p:sp>
        <p:sp>
          <p:nvSpPr>
            <p:cNvPr id="33" name="文本框 32"/>
            <p:cNvSpPr txBox="1"/>
            <p:nvPr>
              <p:custDataLst>
                <p:tags r:id="rId18"/>
              </p:custDataLst>
            </p:nvPr>
          </p:nvSpPr>
          <p:spPr>
            <a:xfrm>
              <a:off x="4311" y="6602"/>
              <a:ext cx="3937" cy="434"/>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bg1">
                      <a:lumMod val="50000"/>
                    </a:schemeClr>
                  </a:solidFill>
                  <a:effectLst/>
                  <a:uLnTx/>
                  <a:uFillTx/>
                  <a:latin typeface="思源黑体 CN Light" panose="020B0300000000000000" charset="-122"/>
                  <a:ea typeface="思源黑体 CN Light" panose="020B0300000000000000" charset="-122"/>
                </a:rPr>
                <a:t>Medical applications</a:t>
              </a:r>
            </a:p>
          </p:txBody>
        </p:sp>
        <p:cxnSp>
          <p:nvCxnSpPr>
            <p:cNvPr id="39" name="直接连接符 38"/>
            <p:cNvCxnSpPr/>
            <p:nvPr>
              <p:custDataLst>
                <p:tags r:id="rId19"/>
              </p:custDataLst>
            </p:nvPr>
          </p:nvCxnSpPr>
          <p:spPr>
            <a:xfrm>
              <a:off x="3893" y="6153"/>
              <a:ext cx="0" cy="677"/>
            </a:xfrm>
            <a:prstGeom prst="line">
              <a:avLst/>
            </a:prstGeom>
            <a:ln>
              <a:solidFill>
                <a:srgbClr val="173885"/>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custDataLst>
              <p:tags r:id="rId4"/>
            </p:custDataLst>
          </p:nvPr>
        </p:nvGrpSpPr>
        <p:grpSpPr>
          <a:xfrm>
            <a:off x="6374353" y="4669790"/>
            <a:ext cx="4223385" cy="676275"/>
            <a:chOff x="2171" y="7892"/>
            <a:chExt cx="6651" cy="1065"/>
          </a:xfrm>
        </p:grpSpPr>
        <p:sp>
          <p:nvSpPr>
            <p:cNvPr id="34" name="文本框 33"/>
            <p:cNvSpPr txBox="1"/>
            <p:nvPr>
              <p:custDataLst>
                <p:tags r:id="rId12"/>
              </p:custDataLst>
            </p:nvPr>
          </p:nvSpPr>
          <p:spPr>
            <a:xfrm>
              <a:off x="2171" y="7928"/>
              <a:ext cx="1722" cy="1016"/>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lvl="0" algn="ctr">
                <a:spcBef>
                  <a:spcPts val="0"/>
                </a:spcBef>
                <a:spcAft>
                  <a:spcPts val="0"/>
                </a:spcAft>
                <a:buClrTx/>
                <a:buSzTx/>
                <a:buFontTx/>
                <a:defRPr/>
              </a:pPr>
              <a:r>
                <a:rPr lang="en-US" altLang="zh-CN" sz="3600" b="1" noProof="0">
                  <a:ln>
                    <a:noFill/>
                  </a:ln>
                  <a:solidFill>
                    <a:srgbClr val="7D0304"/>
                  </a:solidFill>
                  <a:effectLst/>
                  <a:uLnTx/>
                  <a:uFillTx/>
                  <a:latin typeface="思源黑体 Heavy" panose="020B0A00000000000000" charset="-122"/>
                  <a:ea typeface="思源黑体 Heavy" panose="020B0A00000000000000" charset="-122"/>
                  <a:sym typeface="+mn-ea"/>
                </a:rPr>
                <a:t>04</a:t>
              </a:r>
            </a:p>
          </p:txBody>
        </p:sp>
        <p:sp>
          <p:nvSpPr>
            <p:cNvPr id="35" name="文本框 34"/>
            <p:cNvSpPr txBox="1"/>
            <p:nvPr>
              <p:custDataLst>
                <p:tags r:id="rId13"/>
              </p:custDataLst>
            </p:nvPr>
          </p:nvSpPr>
          <p:spPr>
            <a:xfrm>
              <a:off x="4311" y="7892"/>
              <a:ext cx="4511" cy="822"/>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marL="0" marR="0" lvl="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srgbClr val="173885"/>
                  </a:solidFill>
                  <a:effectLst/>
                  <a:uLnTx/>
                  <a:uFillTx/>
                  <a:latin typeface="+mj-lt"/>
                  <a:ea typeface="+mj-lt"/>
                  <a:cs typeface="+mj-lt"/>
                </a:rPr>
                <a:t>成功案例</a:t>
              </a:r>
            </a:p>
          </p:txBody>
        </p:sp>
        <p:sp>
          <p:nvSpPr>
            <p:cNvPr id="36" name="文本框 35"/>
            <p:cNvSpPr txBox="1"/>
            <p:nvPr>
              <p:custDataLst>
                <p:tags r:id="rId14"/>
              </p:custDataLst>
            </p:nvPr>
          </p:nvSpPr>
          <p:spPr>
            <a:xfrm>
              <a:off x="4311" y="8523"/>
              <a:ext cx="3937" cy="434"/>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bg1">
                      <a:lumMod val="50000"/>
                    </a:schemeClr>
                  </a:solidFill>
                  <a:effectLst/>
                  <a:uLnTx/>
                  <a:uFillTx/>
                  <a:latin typeface="思源黑体 CN Light" panose="020B0300000000000000" charset="-122"/>
                  <a:ea typeface="思源黑体 CN Light" panose="020B0300000000000000" charset="-122"/>
                </a:rPr>
                <a:t>success cases</a:t>
              </a:r>
            </a:p>
          </p:txBody>
        </p:sp>
        <p:cxnSp>
          <p:nvCxnSpPr>
            <p:cNvPr id="40" name="直接连接符 39"/>
            <p:cNvCxnSpPr/>
            <p:nvPr>
              <p:custDataLst>
                <p:tags r:id="rId15"/>
              </p:custDataLst>
            </p:nvPr>
          </p:nvCxnSpPr>
          <p:spPr>
            <a:xfrm>
              <a:off x="3893" y="8075"/>
              <a:ext cx="0" cy="677"/>
            </a:xfrm>
            <a:prstGeom prst="line">
              <a:avLst/>
            </a:prstGeom>
            <a:ln>
              <a:solidFill>
                <a:srgbClr val="173885"/>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custDataLst>
              <p:tags r:id="rId5"/>
            </p:custDataLst>
          </p:nvPr>
        </p:nvGrpSpPr>
        <p:grpSpPr>
          <a:xfrm>
            <a:off x="6374353" y="5554345"/>
            <a:ext cx="4223385" cy="676275"/>
            <a:chOff x="2171" y="7892"/>
            <a:chExt cx="6651" cy="1065"/>
          </a:xfrm>
        </p:grpSpPr>
        <p:sp>
          <p:nvSpPr>
            <p:cNvPr id="13" name="文本框 12"/>
            <p:cNvSpPr txBox="1"/>
            <p:nvPr>
              <p:custDataLst>
                <p:tags r:id="rId8"/>
              </p:custDataLst>
            </p:nvPr>
          </p:nvSpPr>
          <p:spPr>
            <a:xfrm>
              <a:off x="2171" y="7928"/>
              <a:ext cx="1722" cy="1016"/>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lvl="0" algn="ctr">
                <a:spcBef>
                  <a:spcPts val="0"/>
                </a:spcBef>
                <a:spcAft>
                  <a:spcPts val="0"/>
                </a:spcAft>
                <a:buClrTx/>
                <a:buSzTx/>
                <a:buFontTx/>
                <a:defRPr/>
              </a:pPr>
              <a:r>
                <a:rPr lang="en-US" altLang="zh-CN" sz="3600" b="1" noProof="0">
                  <a:ln>
                    <a:noFill/>
                  </a:ln>
                  <a:solidFill>
                    <a:srgbClr val="7D0304"/>
                  </a:solidFill>
                  <a:effectLst/>
                  <a:uLnTx/>
                  <a:uFillTx/>
                  <a:latin typeface="思源黑体 Heavy" panose="020B0A00000000000000" charset="-122"/>
                  <a:ea typeface="思源黑体 Heavy" panose="020B0A00000000000000" charset="-122"/>
                  <a:sym typeface="+mn-ea"/>
                </a:rPr>
                <a:t>05</a:t>
              </a:r>
            </a:p>
          </p:txBody>
        </p:sp>
        <p:sp>
          <p:nvSpPr>
            <p:cNvPr id="14" name="文本框 13"/>
            <p:cNvSpPr txBox="1"/>
            <p:nvPr>
              <p:custDataLst>
                <p:tags r:id="rId9"/>
              </p:custDataLst>
            </p:nvPr>
          </p:nvSpPr>
          <p:spPr>
            <a:xfrm>
              <a:off x="4311" y="7892"/>
              <a:ext cx="4511" cy="822"/>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marL="0" marR="0" lvl="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srgbClr val="173885"/>
                  </a:solidFill>
                  <a:effectLst/>
                  <a:uLnTx/>
                  <a:uFillTx/>
                  <a:latin typeface="+mj-lt"/>
                  <a:ea typeface="+mj-lt"/>
                  <a:cs typeface="+mj-lt"/>
                </a:rPr>
                <a:t>迎接挑战</a:t>
              </a:r>
            </a:p>
          </p:txBody>
        </p:sp>
        <p:sp>
          <p:nvSpPr>
            <p:cNvPr id="15" name="文本框 14"/>
            <p:cNvSpPr txBox="1"/>
            <p:nvPr>
              <p:custDataLst>
                <p:tags r:id="rId10"/>
              </p:custDataLst>
            </p:nvPr>
          </p:nvSpPr>
          <p:spPr>
            <a:xfrm>
              <a:off x="4311" y="8523"/>
              <a:ext cx="3937" cy="434"/>
            </a:xfrm>
            <a:prstGeom prst="rect">
              <a:avLst/>
            </a:prstGeom>
            <a:noFill/>
          </p:spPr>
          <p:txBody>
            <a:bodyPr wrap="square" rtlCol="0">
              <a:spAutoFit/>
            </a:bodyPr>
            <a:lstStyle>
              <a:defPPr>
                <a:defRPr lang="zh-CN"/>
              </a:defPPr>
              <a:lvl1pPr algn="dist">
                <a:defRPr sz="6600">
                  <a:solidFill>
                    <a:schemeClr val="bg1"/>
                  </a:solidFill>
                  <a:latin typeface="思源宋体 CN Heavy" panose="02020900000000000000" pitchFamily="18" charset="-122"/>
                  <a:ea typeface="思源宋体 CN Heavy" panose="02020900000000000000" pitchFamily="18"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bg1">
                      <a:lumMod val="50000"/>
                    </a:schemeClr>
                  </a:solidFill>
                  <a:effectLst/>
                  <a:uLnTx/>
                  <a:uFillTx/>
                  <a:latin typeface="思源黑体 CN Light" panose="020B0300000000000000" charset="-122"/>
                  <a:ea typeface="思源黑体 CN Light" panose="020B0300000000000000" charset="-122"/>
                </a:rPr>
                <a:t>Embrace challenges</a:t>
              </a:r>
            </a:p>
          </p:txBody>
        </p:sp>
        <p:cxnSp>
          <p:nvCxnSpPr>
            <p:cNvPr id="16" name="直接连接符 15"/>
            <p:cNvCxnSpPr/>
            <p:nvPr>
              <p:custDataLst>
                <p:tags r:id="rId11"/>
              </p:custDataLst>
            </p:nvPr>
          </p:nvCxnSpPr>
          <p:spPr>
            <a:xfrm>
              <a:off x="3893" y="8075"/>
              <a:ext cx="0" cy="677"/>
            </a:xfrm>
            <a:prstGeom prst="line">
              <a:avLst/>
            </a:prstGeom>
            <a:ln>
              <a:solidFill>
                <a:srgbClr val="173885"/>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6861269" y="392475"/>
            <a:ext cx="3681988" cy="1445260"/>
            <a:chOff x="1202525" y="2096865"/>
            <a:chExt cx="3681988" cy="1445260"/>
          </a:xfrm>
        </p:grpSpPr>
        <p:sp>
          <p:nvSpPr>
            <p:cNvPr id="28" name="文本框 27"/>
            <p:cNvSpPr txBox="1"/>
            <p:nvPr>
              <p:custDataLst>
                <p:tags r:id="rId6"/>
              </p:custDataLst>
            </p:nvPr>
          </p:nvSpPr>
          <p:spPr>
            <a:xfrm>
              <a:off x="1202525" y="2096865"/>
              <a:ext cx="3150235" cy="1445260"/>
            </a:xfrm>
            <a:prstGeom prst="rect">
              <a:avLst/>
            </a:prstGeom>
            <a:noFill/>
          </p:spPr>
          <p:txBody>
            <a:bodyPr wrap="square" rtlCol="0">
              <a:spAutoFit/>
            </a:bodyPr>
            <a:lstStyle>
              <a:defPPr>
                <a:defRPr lang="zh-CN"/>
              </a:defPPr>
              <a:lvl1pPr>
                <a:defRPr sz="7500" i="1">
                  <a:gradFill>
                    <a:gsLst>
                      <a:gs pos="0">
                        <a:srgbClr val="006FF1"/>
                      </a:gs>
                      <a:gs pos="74000">
                        <a:srgbClr val="0264D4"/>
                      </a:gs>
                    </a:gsLst>
                    <a:lin ang="5400000" scaled="1"/>
                  </a:gradFill>
                  <a:latin typeface="思源黑体 CN Bold" panose="020B0800000000000000" charset="-122"/>
                  <a:ea typeface="思源黑体 CN Bold" panose="020B0800000000000000" charset="-122"/>
                </a:defRPr>
              </a:lvl1pPr>
            </a:lstStyle>
            <a:p>
              <a:r>
                <a:rPr lang="zh-CN" altLang="en-US" sz="8800" i="0">
                  <a:solidFill>
                    <a:srgbClr val="173885"/>
                  </a:solidFill>
                  <a:uFillTx/>
                  <a:latin typeface="思源宋体 CN Heavy" panose="02020900000000000000" pitchFamily="18" charset="-122"/>
                  <a:ea typeface="思源宋体 CN Heavy" panose="02020900000000000000" pitchFamily="18" charset="-122"/>
                </a:rPr>
                <a:t>目录</a:t>
              </a:r>
            </a:p>
          </p:txBody>
        </p:sp>
        <p:sp>
          <p:nvSpPr>
            <p:cNvPr id="17" name="文本框 16"/>
            <p:cNvSpPr txBox="1"/>
            <p:nvPr>
              <p:custDataLst>
                <p:tags r:id="rId7"/>
              </p:custDataLst>
            </p:nvPr>
          </p:nvSpPr>
          <p:spPr>
            <a:xfrm>
              <a:off x="3479611" y="2703292"/>
              <a:ext cx="1404902" cy="245110"/>
            </a:xfrm>
            <a:prstGeom prst="rect">
              <a:avLst/>
            </a:prstGeom>
            <a:noFill/>
          </p:spPr>
          <p:txBody>
            <a:bodyPr wrap="square" rtlCol="0">
              <a:spAutoFit/>
            </a:bodyPr>
            <a:lstStyle/>
            <a:p>
              <a:pPr algn="dist"/>
              <a:r>
                <a:rPr lang="en-US" altLang="zh-CN" sz="1000">
                  <a:solidFill>
                    <a:schemeClr val="tx1">
                      <a:lumMod val="75000"/>
                      <a:lumOff val="25000"/>
                    </a:schemeClr>
                  </a:solidFill>
                  <a:latin typeface="阿里巴巴普惠体" panose="00020600040101010101" charset="-122"/>
                  <a:ea typeface="阿里巴巴普惠体" panose="00020600040101010101" charset="-122"/>
                </a:rPr>
                <a:t>CONTENTS</a:t>
              </a:r>
            </a:p>
          </p:txBody>
        </p:sp>
      </p:grpSp>
      <p:grpSp>
        <p:nvGrpSpPr>
          <p:cNvPr id="24" name="组合 23"/>
          <p:cNvGrpSpPr/>
          <p:nvPr/>
        </p:nvGrpSpPr>
        <p:grpSpPr>
          <a:xfrm>
            <a:off x="0" y="0"/>
            <a:ext cx="5013960" cy="6858000"/>
            <a:chOff x="0" y="0"/>
            <a:chExt cx="7896" cy="10800"/>
          </a:xfrm>
        </p:grpSpPr>
        <p:sp>
          <p:nvSpPr>
            <p:cNvPr id="26" name="矩形 25"/>
            <p:cNvSpPr/>
            <p:nvPr/>
          </p:nvSpPr>
          <p:spPr>
            <a:xfrm>
              <a:off x="0" y="0"/>
              <a:ext cx="7455"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30" name="矩形 29"/>
            <p:cNvSpPr/>
            <p:nvPr/>
          </p:nvSpPr>
          <p:spPr>
            <a:xfrm>
              <a:off x="0" y="0"/>
              <a:ext cx="6781"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1" name="矩形 40"/>
            <p:cNvSpPr/>
            <p:nvPr/>
          </p:nvSpPr>
          <p:spPr>
            <a:xfrm>
              <a:off x="0" y="0"/>
              <a:ext cx="6343"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2" name="矩形 41"/>
            <p:cNvSpPr/>
            <p:nvPr/>
          </p:nvSpPr>
          <p:spPr>
            <a:xfrm>
              <a:off x="0" y="0"/>
              <a:ext cx="5515"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43" name="组合 42"/>
            <p:cNvGrpSpPr/>
            <p:nvPr/>
          </p:nvGrpSpPr>
          <p:grpSpPr>
            <a:xfrm>
              <a:off x="1235" y="2335"/>
              <a:ext cx="2055" cy="2338"/>
              <a:chOff x="1923202" y="2662354"/>
              <a:chExt cx="3667690" cy="4173520"/>
            </a:xfrm>
          </p:grpSpPr>
          <p:sp>
            <p:nvSpPr>
              <p:cNvPr id="44" name="任意多边形: 形状 82"/>
              <p:cNvSpPr/>
              <p:nvPr/>
            </p:nvSpPr>
            <p:spPr>
              <a:xfrm rot="5400000">
                <a:off x="1670287" y="2915269"/>
                <a:ext cx="4173520" cy="366769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5" name="任意多边形: 形状 81"/>
              <p:cNvSpPr/>
              <p:nvPr/>
            </p:nvSpPr>
            <p:spPr>
              <a:xfrm rot="5400000">
                <a:off x="2309413" y="3476935"/>
                <a:ext cx="2895268" cy="2544366"/>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46" name="任意多边形: 形状 62"/>
            <p:cNvSpPr/>
            <p:nvPr/>
          </p:nvSpPr>
          <p:spPr>
            <a:xfrm rot="5400000">
              <a:off x="2709" y="8430"/>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7" name="任意多边形: 形状 64"/>
            <p:cNvSpPr/>
            <p:nvPr/>
          </p:nvSpPr>
          <p:spPr>
            <a:xfrm rot="5400000">
              <a:off x="6810" y="1905"/>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17388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8" name="任意多边形: 形状 63"/>
            <p:cNvSpPr/>
            <p:nvPr/>
          </p:nvSpPr>
          <p:spPr>
            <a:xfrm rot="5400000">
              <a:off x="6933" y="2013"/>
              <a:ext cx="910" cy="80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a:solidFill>
                <a:schemeClr val="bg1"/>
              </a:solid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grpSp>
        <p:nvGrpSpPr>
          <p:cNvPr id="49" name="组合 48"/>
          <p:cNvGrpSpPr/>
          <p:nvPr/>
        </p:nvGrpSpPr>
        <p:grpSpPr>
          <a:xfrm>
            <a:off x="1398905" y="1264285"/>
            <a:ext cx="4199890" cy="4779010"/>
            <a:chOff x="2203" y="1991"/>
            <a:chExt cx="6614" cy="7526"/>
          </a:xfrm>
        </p:grpSpPr>
        <p:sp>
          <p:nvSpPr>
            <p:cNvPr id="50" name="任意多边形: 形状 60"/>
            <p:cNvSpPr/>
            <p:nvPr/>
          </p:nvSpPr>
          <p:spPr>
            <a:xfrm rot="5400000">
              <a:off x="1747" y="2447"/>
              <a:ext cx="7527" cy="6614"/>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7D03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1" name="任意多边形: 形状 59"/>
            <p:cNvSpPr/>
            <p:nvPr/>
          </p:nvSpPr>
          <p:spPr>
            <a:xfrm rot="5400000">
              <a:off x="1993" y="2663"/>
              <a:ext cx="7034" cy="6182"/>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2" name="任意多边形: 形状 59"/>
            <p:cNvSpPr/>
            <p:nvPr/>
          </p:nvSpPr>
          <p:spPr>
            <a:xfrm rot="5400000">
              <a:off x="2204" y="2849"/>
              <a:ext cx="6611" cy="5811"/>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blipFill rotWithShape="1">
              <a:blip r:embed="rId3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000" fill="hold">
                                          <p:stCondLst>
                                            <p:cond delay="0"/>
                                          </p:stCondLst>
                                        </p:cTn>
                                        <p:tgtEl>
                                          <p:spTgt spid="27"/>
                                        </p:tgtEl>
                                        <p:attrNameLst>
                                          <p:attrName>style.visibility</p:attrName>
                                        </p:attrNameLst>
                                      </p:cBhvr>
                                      <p:to>
                                        <p:strVal val="visible"/>
                                      </p:to>
                                    </p:set>
                                    <p:animEffect transition="in" filter="barn(inVertical)">
                                      <p:cBhvr>
                                        <p:cTn id="7" dur="1000"/>
                                        <p:tgtEl>
                                          <p:spTgt spid="2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500"/>
                            </p:stCondLst>
                            <p:childTnLst>
                              <p:par>
                                <p:cTn id="29" presetID="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childTnLst>
                          </p:cTn>
                        </p:par>
                        <p:par>
                          <p:cTn id="33" fill="hold">
                            <p:stCondLst>
                              <p:cond delay="4000"/>
                            </p:stCondLst>
                            <p:childTnLst>
                              <p:par>
                                <p:cTn id="34" presetID="21" presetClass="entr" presetSubtype="1" fill="hold" nodeType="afterEffect">
                                  <p:stCondLst>
                                    <p:cond delay="0"/>
                                  </p:stCondLst>
                                  <p:childTnLst>
                                    <p:set>
                                      <p:cBhvr>
                                        <p:cTn id="35" dur="1000" fill="hold">
                                          <p:stCondLst>
                                            <p:cond delay="0"/>
                                          </p:stCondLst>
                                        </p:cTn>
                                        <p:tgtEl>
                                          <p:spTgt spid="49"/>
                                        </p:tgtEl>
                                        <p:attrNameLst>
                                          <p:attrName>style.visibility</p:attrName>
                                        </p:attrNameLst>
                                      </p:cBhvr>
                                      <p:to>
                                        <p:strVal val="visible"/>
                                      </p:to>
                                    </p:set>
                                    <p:animEffect transition="in" filter="wheel(1)">
                                      <p:cBhvr>
                                        <p:cTn id="36"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图片 90" descr="图片包含 建筑, 游戏机&#10;&#10;描述已自动生成"/>
          <p:cNvPicPr>
            <a:picLocks noChangeAspect="1"/>
          </p:cNvPicPr>
          <p:nvPr/>
        </p:nvPicPr>
        <p:blipFill rotWithShape="1">
          <a:blip r:embed="rId2">
            <a:extLst>
              <a:ext uri="{28A0092B-C50C-407E-A947-70E740481C1C}">
                <a14:useLocalDpi xmlns:a14="http://schemas.microsoft.com/office/drawing/2010/main" val="0"/>
              </a:ext>
            </a:extLst>
          </a:blip>
          <a:srcRect r="16667"/>
          <a:stretch>
            <a:fillRect/>
          </a:stretch>
        </p:blipFill>
        <p:spPr>
          <a:xfrm flipH="1">
            <a:off x="0" y="0"/>
            <a:ext cx="12192000" cy="6858000"/>
          </a:xfrm>
          <a:prstGeom prst="rect">
            <a:avLst/>
          </a:prstGeom>
        </p:spPr>
      </p:pic>
      <p:sp>
        <p:nvSpPr>
          <p:cNvPr id="68" name="文本框 67" descr="7b0a20202020227461726765744d6f64756c65223a202270726f636573734f6e6c696e65466f6e7473220a7d0a"/>
          <p:cNvSpPr txBox="1"/>
          <p:nvPr/>
        </p:nvSpPr>
        <p:spPr>
          <a:xfrm>
            <a:off x="7855348" y="1153818"/>
            <a:ext cx="3602845" cy="398780"/>
          </a:xfrm>
          <a:prstGeom prst="rect">
            <a:avLst/>
          </a:prstGeom>
          <a:noFill/>
        </p:spPr>
        <p:txBody>
          <a:bodyPr wrap="square" rtlCol="0">
            <a:spAutoFit/>
          </a:bodyPr>
          <a:lstStyle/>
          <a:p>
            <a:pPr algn="r"/>
            <a:r>
              <a:rPr lang="zh-CN" altLang="en-US" sz="2000">
                <a:solidFill>
                  <a:schemeClr val="tx1">
                    <a:lumMod val="75000"/>
                  </a:schemeClr>
                </a:solidFill>
                <a:uFillTx/>
                <a:latin typeface="思源黑体 CN Light" panose="020B0300000000000000" charset="-122"/>
                <a:ea typeface="思源黑体 CN Light" panose="020B0300000000000000" charset="-122"/>
                <a:cs typeface="+mn-ea"/>
                <a:sym typeface="+mn-lt"/>
              </a:rPr>
              <a:t>创新丨愿景丨未来</a:t>
            </a:r>
          </a:p>
        </p:txBody>
      </p:sp>
      <p:sp>
        <p:nvSpPr>
          <p:cNvPr id="69" name="文本框 68" descr="7b0a20202020227461726765744d6f64756c65223a202270726f636573734f6e6c696e65466f6e7473220a7d0a"/>
          <p:cNvSpPr txBox="1"/>
          <p:nvPr/>
        </p:nvSpPr>
        <p:spPr>
          <a:xfrm>
            <a:off x="5542247" y="1584259"/>
            <a:ext cx="5915946" cy="1938020"/>
          </a:xfrm>
          <a:prstGeom prst="rect">
            <a:avLst/>
          </a:prstGeom>
          <a:noFill/>
        </p:spPr>
        <p:txBody>
          <a:bodyPr wrap="square" rtlCol="0">
            <a:spAutoFit/>
          </a:bodyPr>
          <a:lstStyle>
            <a:defPPr>
              <a:defRPr lang="zh-CN"/>
            </a:defPPr>
            <a:lvl1pPr>
              <a:defRPr sz="4800">
                <a:gradFill>
                  <a:gsLst>
                    <a:gs pos="30000">
                      <a:srgbClr val="9444BC"/>
                    </a:gs>
                    <a:gs pos="100000">
                      <a:srgbClr val="0878CD"/>
                    </a:gs>
                  </a:gsLst>
                  <a:lin ang="19800000" scaled="0"/>
                </a:gradFill>
                <a:uFillTx/>
                <a:latin typeface="思源黑体 CN Bold" panose="020B0800000000000000" charset="-122"/>
                <a:ea typeface="思源黑体 CN Bold" panose="020B0800000000000000" charset="-122"/>
                <a:cs typeface="+mn-ea"/>
              </a:defRPr>
            </a:lvl1pPr>
          </a:lstStyle>
          <a:p>
            <a:pPr algn="r"/>
            <a:r>
              <a:rPr lang="zh-CN" altLang="en-US" sz="6000">
                <a:solidFill>
                  <a:srgbClr val="173885"/>
                </a:solidFill>
                <a:latin typeface="思源宋体 CN Heavy" panose="02020900000000000000" pitchFamily="18" charset="-122"/>
                <a:ea typeface="思源宋体 CN Heavy" panose="02020900000000000000" pitchFamily="18" charset="-122"/>
                <a:cs typeface="+mn-cs"/>
                <a:sym typeface="+mn-lt"/>
              </a:rPr>
              <a:t>非常感谢您聆听</a:t>
            </a:r>
          </a:p>
          <a:p>
            <a:pPr algn="r"/>
            <a:r>
              <a:rPr lang="en-US" altLang="zh-CN" sz="6000">
                <a:solidFill>
                  <a:srgbClr val="173885"/>
                </a:solidFill>
                <a:latin typeface="思源宋体 CN Heavy" panose="02020900000000000000" pitchFamily="18" charset="-122"/>
                <a:ea typeface="思源宋体 CN Heavy" panose="02020900000000000000" pitchFamily="18" charset="-122"/>
                <a:cs typeface="+mn-cs"/>
                <a:sym typeface="+mn-lt"/>
              </a:rPr>
              <a:t>Thank you!</a:t>
            </a:r>
          </a:p>
        </p:txBody>
      </p:sp>
      <p:sp>
        <p:nvSpPr>
          <p:cNvPr id="71" name="矩形: 圆角 70"/>
          <p:cNvSpPr/>
          <p:nvPr/>
        </p:nvSpPr>
        <p:spPr>
          <a:xfrm>
            <a:off x="10544810" y="4749165"/>
            <a:ext cx="807085" cy="374650"/>
          </a:xfrm>
          <a:prstGeom prst="roundRect">
            <a:avLst>
              <a:gd name="adj" fmla="val 12935"/>
            </a:avLst>
          </a:prstGeom>
          <a:solidFill>
            <a:srgbClr val="7D03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r>
              <a:rPr lang="zh-CN" altLang="en-US" sz="1400">
                <a:solidFill>
                  <a:schemeClr val="bg1"/>
                </a:solidFill>
                <a:latin typeface="思源黑体 CN Bold" panose="020B0800000000000000" charset="-122"/>
                <a:ea typeface="思源黑体 CN Bold" panose="020B0800000000000000" charset="-122"/>
              </a:rPr>
              <a:t>第</a:t>
            </a:r>
            <a:r>
              <a:rPr lang="en-US" altLang="zh-CN" sz="1400">
                <a:solidFill>
                  <a:schemeClr val="bg1"/>
                </a:solidFill>
                <a:latin typeface="思源黑体 CN Bold" panose="020B0800000000000000" charset="-122"/>
                <a:ea typeface="思源黑体 CN Bold" panose="020B0800000000000000" charset="-122"/>
              </a:rPr>
              <a:t>27</a:t>
            </a:r>
            <a:r>
              <a:rPr lang="zh-CN" altLang="en-US" sz="1400">
                <a:solidFill>
                  <a:schemeClr val="bg1"/>
                </a:solidFill>
                <a:latin typeface="思源黑体 CN Bold" panose="020B0800000000000000" charset="-122"/>
                <a:ea typeface="思源黑体 CN Bold" panose="020B0800000000000000" charset="-122"/>
              </a:rPr>
              <a:t>组</a:t>
            </a:r>
          </a:p>
        </p:txBody>
      </p:sp>
      <p:grpSp>
        <p:nvGrpSpPr>
          <p:cNvPr id="17" name="组合 16"/>
          <p:cNvGrpSpPr/>
          <p:nvPr/>
        </p:nvGrpSpPr>
        <p:grpSpPr>
          <a:xfrm>
            <a:off x="0" y="0"/>
            <a:ext cx="5013960" cy="6858000"/>
            <a:chOff x="0" y="0"/>
            <a:chExt cx="7896" cy="10800"/>
          </a:xfrm>
        </p:grpSpPr>
        <p:sp>
          <p:nvSpPr>
            <p:cNvPr id="11" name="矩形 10"/>
            <p:cNvSpPr/>
            <p:nvPr/>
          </p:nvSpPr>
          <p:spPr>
            <a:xfrm>
              <a:off x="0" y="0"/>
              <a:ext cx="7455"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9" name="矩形 8"/>
            <p:cNvSpPr/>
            <p:nvPr/>
          </p:nvSpPr>
          <p:spPr>
            <a:xfrm>
              <a:off x="0" y="0"/>
              <a:ext cx="6781"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6" name="矩形 5"/>
            <p:cNvSpPr/>
            <p:nvPr/>
          </p:nvSpPr>
          <p:spPr>
            <a:xfrm>
              <a:off x="0" y="0"/>
              <a:ext cx="6343"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10" name="矩形 9"/>
            <p:cNvSpPr/>
            <p:nvPr/>
          </p:nvSpPr>
          <p:spPr>
            <a:xfrm>
              <a:off x="0" y="0"/>
              <a:ext cx="5515"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84" name="组合 83"/>
            <p:cNvGrpSpPr/>
            <p:nvPr/>
          </p:nvGrpSpPr>
          <p:grpSpPr>
            <a:xfrm>
              <a:off x="1235" y="2335"/>
              <a:ext cx="2055" cy="2338"/>
              <a:chOff x="1923202" y="2662354"/>
              <a:chExt cx="3667690" cy="4173520"/>
            </a:xfrm>
          </p:grpSpPr>
          <p:sp>
            <p:nvSpPr>
              <p:cNvPr id="83" name="任意多边形: 形状 82"/>
              <p:cNvSpPr/>
              <p:nvPr/>
            </p:nvSpPr>
            <p:spPr>
              <a:xfrm rot="5400000">
                <a:off x="1670287" y="2915269"/>
                <a:ext cx="4173520" cy="366769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82" name="任意多边形: 形状 81"/>
              <p:cNvSpPr/>
              <p:nvPr/>
            </p:nvSpPr>
            <p:spPr>
              <a:xfrm rot="5400000">
                <a:off x="2309413" y="3476935"/>
                <a:ext cx="2895268" cy="2544366"/>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63" name="任意多边形: 形状 62"/>
            <p:cNvSpPr/>
            <p:nvPr/>
          </p:nvSpPr>
          <p:spPr>
            <a:xfrm rot="5400000">
              <a:off x="2709" y="8430"/>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65" name="任意多边形: 形状 64"/>
            <p:cNvSpPr/>
            <p:nvPr/>
          </p:nvSpPr>
          <p:spPr>
            <a:xfrm rot="5400000">
              <a:off x="6810" y="1905"/>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17388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64" name="任意多边形: 形状 63"/>
            <p:cNvSpPr/>
            <p:nvPr/>
          </p:nvSpPr>
          <p:spPr>
            <a:xfrm rot="5400000">
              <a:off x="6933" y="2013"/>
              <a:ext cx="910" cy="80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a:solidFill>
                <a:schemeClr val="bg1"/>
              </a:solid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85" name="矩形 84"/>
          <p:cNvSpPr/>
          <p:nvPr/>
        </p:nvSpPr>
        <p:spPr>
          <a:xfrm>
            <a:off x="12070080" y="0"/>
            <a:ext cx="121920" cy="6858000"/>
          </a:xfrm>
          <a:prstGeom prst="rect">
            <a:avLst/>
          </a:prstGeom>
          <a:solidFill>
            <a:srgbClr val="173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16" name="组合 15"/>
          <p:cNvGrpSpPr/>
          <p:nvPr/>
        </p:nvGrpSpPr>
        <p:grpSpPr>
          <a:xfrm>
            <a:off x="1398905" y="1264285"/>
            <a:ext cx="4199890" cy="4779010"/>
            <a:chOff x="2203" y="1991"/>
            <a:chExt cx="6614" cy="7526"/>
          </a:xfrm>
        </p:grpSpPr>
        <p:sp>
          <p:nvSpPr>
            <p:cNvPr id="61" name="任意多边形: 形状 60"/>
            <p:cNvSpPr/>
            <p:nvPr/>
          </p:nvSpPr>
          <p:spPr>
            <a:xfrm rot="5400000">
              <a:off x="1747" y="2447"/>
              <a:ext cx="7527" cy="6614"/>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7D03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60" name="任意多边形: 形状 59"/>
            <p:cNvSpPr/>
            <p:nvPr/>
          </p:nvSpPr>
          <p:spPr>
            <a:xfrm rot="5400000">
              <a:off x="1993" y="2663"/>
              <a:ext cx="7034" cy="6182"/>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15" name="任意多边形: 形状 59"/>
            <p:cNvSpPr/>
            <p:nvPr/>
          </p:nvSpPr>
          <p:spPr>
            <a:xfrm rot="5400000">
              <a:off x="2204" y="2849"/>
              <a:ext cx="6611" cy="5811"/>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2" name="文本框 1">
            <a:extLst>
              <a:ext uri="{FF2B5EF4-FFF2-40B4-BE49-F238E27FC236}">
                <a16:creationId xmlns:a16="http://schemas.microsoft.com/office/drawing/2014/main" id="{F7998E62-6540-704D-9DA2-DDDADE3C48F0}"/>
              </a:ext>
            </a:extLst>
          </p:cNvPr>
          <p:cNvSpPr txBox="1"/>
          <p:nvPr/>
        </p:nvSpPr>
        <p:spPr>
          <a:xfrm>
            <a:off x="8007316" y="4754483"/>
            <a:ext cx="2400016" cy="369332"/>
          </a:xfrm>
          <a:prstGeom prst="rect">
            <a:avLst/>
          </a:prstGeom>
          <a:noFill/>
        </p:spPr>
        <p:txBody>
          <a:bodyPr wrap="none" rtlCol="0">
            <a:spAutoFit/>
          </a:bodyPr>
          <a:lstStyle/>
          <a:p>
            <a:r>
              <a:rPr kumimoji="1" lang="zh-CN" altLang="en-US" dirty="0"/>
              <a:t>宋启宁 雷艺湧 邓景元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nodeType="afterEffect">
                                  <p:stCondLst>
                                    <p:cond delay="0"/>
                                  </p:stCondLst>
                                  <p:childTnLst>
                                    <p:set>
                                      <p:cBhvr>
                                        <p:cTn id="11" dur="1000" fill="hold">
                                          <p:stCondLst>
                                            <p:cond delay="0"/>
                                          </p:stCondLst>
                                        </p:cTn>
                                        <p:tgtEl>
                                          <p:spTgt spid="16"/>
                                        </p:tgtEl>
                                        <p:attrNameLst>
                                          <p:attrName>style.visibility</p:attrName>
                                        </p:attrNameLst>
                                      </p:cBhvr>
                                      <p:to>
                                        <p:strVal val="visible"/>
                                      </p:to>
                                    </p:set>
                                    <p:animEffect transition="in" filter="wheel(1)">
                                      <p:cBhvr>
                                        <p:cTn id="12" dur="1000"/>
                                        <p:tgtEl>
                                          <p:spTgt spid="16"/>
                                        </p:tgtEl>
                                      </p:cBhvr>
                                    </p:animEffect>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1000"/>
                                        <p:tgtEl>
                                          <p:spTgt spid="69"/>
                                        </p:tgtEl>
                                      </p:cBhvr>
                                    </p:animEffect>
                                    <p:anim calcmode="lin" valueType="num">
                                      <p:cBhvr>
                                        <p:cTn id="17" dur="1000" fill="hold"/>
                                        <p:tgtEl>
                                          <p:spTgt spid="69"/>
                                        </p:tgtEl>
                                        <p:attrNameLst>
                                          <p:attrName>ppt_x</p:attrName>
                                        </p:attrNameLst>
                                      </p:cBhvr>
                                      <p:tavLst>
                                        <p:tav tm="0">
                                          <p:val>
                                            <p:strVal val="#ppt_x"/>
                                          </p:val>
                                        </p:tav>
                                        <p:tav tm="100000">
                                          <p:val>
                                            <p:strVal val="#ppt_x"/>
                                          </p:val>
                                        </p:tav>
                                      </p:tavLst>
                                    </p:anim>
                                    <p:anim calcmode="lin" valueType="num">
                                      <p:cBhvr>
                                        <p:cTn id="18" dur="1000" fill="hold"/>
                                        <p:tgtEl>
                                          <p:spTgt spid="69"/>
                                        </p:tgtEl>
                                        <p:attrNameLst>
                                          <p:attrName>ppt_y</p:attrName>
                                        </p:attrNameLst>
                                      </p:cBhvr>
                                      <p:tavLst>
                                        <p:tav tm="0">
                                          <p:val>
                                            <p:strVal val="#ppt_y+.1"/>
                                          </p:val>
                                        </p:tav>
                                        <p:tav tm="100000">
                                          <p:val>
                                            <p:strVal val="#ppt_y"/>
                                          </p:val>
                                        </p:tav>
                                      </p:tavLst>
                                    </p:anim>
                                  </p:childTnLst>
                                </p:cTn>
                              </p:par>
                              <p:par>
                                <p:cTn id="19" presetID="22" presetClass="entr" presetSubtype="4"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wipe(down)">
                                      <p:cBhvr>
                                        <p:cTn id="21" dur="500"/>
                                        <p:tgtEl>
                                          <p:spTgt spid="6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p:cNvSpPr>
            <a:spLocks noGrp="1"/>
          </p:cNvSpPr>
          <p:nvPr>
            <p:ph type="ctrTitle"/>
          </p:nvPr>
        </p:nvSpPr>
        <p:spPr/>
        <p:txBody>
          <a:bodyPr/>
          <a:lstStyle/>
          <a:p>
            <a:endParaRPr lang="zh-CN" altLang="en-US"/>
          </a:p>
        </p:txBody>
      </p:sp>
      <p:sp>
        <p:nvSpPr>
          <p:cNvPr id="23" name="副标题 22"/>
          <p:cNvSpPr>
            <a:spLocks noGrp="1"/>
          </p:cNvSpPr>
          <p:nvPr>
            <p:ph type="subTitle" idx="1"/>
          </p:nvPr>
        </p:nvSpPr>
        <p:spPr/>
        <p:txBody>
          <a:bodyPr/>
          <a:lstStyle/>
          <a:p>
            <a:endParaRPr lang="zh-CN" altLang="en-US"/>
          </a:p>
        </p:txBody>
      </p:sp>
      <p:pic>
        <p:nvPicPr>
          <p:cNvPr id="91" name="图片 90" descr="图片包含 建筑, 游戏机&#10;&#10;描述已自动生成"/>
          <p:cNvPicPr>
            <a:picLocks noChangeAspect="1"/>
          </p:cNvPicPr>
          <p:nvPr/>
        </p:nvPicPr>
        <p:blipFill rotWithShape="1">
          <a:blip r:embed="rId4">
            <a:extLst>
              <a:ext uri="{28A0092B-C50C-407E-A947-70E740481C1C}">
                <a14:useLocalDpi xmlns:a14="http://schemas.microsoft.com/office/drawing/2010/main" val="0"/>
              </a:ext>
            </a:extLst>
          </a:blip>
          <a:srcRect r="16667"/>
          <a:stretch>
            <a:fillRect/>
          </a:stretch>
        </p:blipFill>
        <p:spPr>
          <a:xfrm flipH="1">
            <a:off x="0" y="0"/>
            <a:ext cx="12192000" cy="6858000"/>
          </a:xfrm>
          <a:prstGeom prst="rect">
            <a:avLst/>
          </a:prstGeom>
        </p:spPr>
      </p:pic>
      <p:sp>
        <p:nvSpPr>
          <p:cNvPr id="24" name="文本框 23"/>
          <p:cNvSpPr txBox="1"/>
          <p:nvPr>
            <p:custDataLst>
              <p:tags r:id="rId1"/>
            </p:custDataLst>
          </p:nvPr>
        </p:nvSpPr>
        <p:spPr>
          <a:xfrm>
            <a:off x="5882005" y="2945130"/>
            <a:ext cx="7551420" cy="1445260"/>
          </a:xfrm>
          <a:prstGeom prst="rect">
            <a:avLst/>
          </a:prstGeom>
          <a:noFill/>
        </p:spPr>
        <p:txBody>
          <a:bodyPr wrap="square" rtlCol="0">
            <a:spAutoFit/>
          </a:bodyPr>
          <a:lstStyle/>
          <a:p>
            <a:pPr lvl="0" algn="l">
              <a:buClrTx/>
              <a:buSzTx/>
              <a:buFontTx/>
            </a:pPr>
            <a:r>
              <a:rPr lang="zh-CN" altLang="en-US" sz="8800">
                <a:solidFill>
                  <a:srgbClr val="173885"/>
                </a:solidFill>
                <a:uFillTx/>
                <a:latin typeface="思源宋体 CN Heavy" panose="02020900000000000000" pitchFamily="18" charset="-122"/>
                <a:ea typeface="思源宋体 CN Heavy" panose="02020900000000000000" pitchFamily="18" charset="-122"/>
                <a:sym typeface="+mn-ea"/>
              </a:rPr>
              <a:t>技术概述</a:t>
            </a:r>
          </a:p>
        </p:txBody>
      </p:sp>
      <p:sp>
        <p:nvSpPr>
          <p:cNvPr id="26" name="文本框 25"/>
          <p:cNvSpPr txBox="1"/>
          <p:nvPr>
            <p:custDataLst>
              <p:tags r:id="rId2"/>
            </p:custDataLst>
          </p:nvPr>
        </p:nvSpPr>
        <p:spPr>
          <a:xfrm>
            <a:off x="5897880" y="1746885"/>
            <a:ext cx="4676140" cy="1014730"/>
          </a:xfrm>
          <a:prstGeom prst="rect">
            <a:avLst/>
          </a:prstGeom>
          <a:noFill/>
        </p:spPr>
        <p:txBody>
          <a:bodyPr wrap="square" rtlCol="0">
            <a:spAutoFit/>
          </a:bodyPr>
          <a:lstStyle/>
          <a:p>
            <a:pPr lvl="0" algn="l">
              <a:buClrTx/>
              <a:buSzTx/>
              <a:buFontTx/>
            </a:pPr>
            <a:r>
              <a:rPr lang="en-US" altLang="zh-CN" sz="6000" b="1">
                <a:solidFill>
                  <a:srgbClr val="7D0304"/>
                </a:solidFill>
                <a:latin typeface="思源黑体 Heavy" panose="020B0A00000000000000" charset="-122"/>
                <a:ea typeface="思源黑体 Heavy" panose="020B0A00000000000000" charset="-122"/>
                <a:sym typeface="+mn-ea"/>
              </a:rPr>
              <a:t>Part 01</a:t>
            </a:r>
          </a:p>
        </p:txBody>
      </p:sp>
      <p:grpSp>
        <p:nvGrpSpPr>
          <p:cNvPr id="42" name="组合 41"/>
          <p:cNvGrpSpPr/>
          <p:nvPr/>
        </p:nvGrpSpPr>
        <p:grpSpPr>
          <a:xfrm>
            <a:off x="0" y="0"/>
            <a:ext cx="5013960" cy="6858000"/>
            <a:chOff x="0" y="0"/>
            <a:chExt cx="7896" cy="10800"/>
          </a:xfrm>
        </p:grpSpPr>
        <p:sp>
          <p:nvSpPr>
            <p:cNvPr id="43" name="矩形 42"/>
            <p:cNvSpPr/>
            <p:nvPr/>
          </p:nvSpPr>
          <p:spPr>
            <a:xfrm>
              <a:off x="0" y="0"/>
              <a:ext cx="7455"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4" name="矩形 43"/>
            <p:cNvSpPr/>
            <p:nvPr/>
          </p:nvSpPr>
          <p:spPr>
            <a:xfrm>
              <a:off x="0" y="0"/>
              <a:ext cx="6781" cy="10800"/>
            </a:xfrm>
            <a:prstGeom prst="rect">
              <a:avLst/>
            </a:prstGeom>
            <a:solidFill>
              <a:srgbClr val="EDEDED"/>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5" name="矩形 44"/>
            <p:cNvSpPr/>
            <p:nvPr/>
          </p:nvSpPr>
          <p:spPr>
            <a:xfrm>
              <a:off x="0" y="0"/>
              <a:ext cx="6343"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6" name="矩形 45"/>
            <p:cNvSpPr/>
            <p:nvPr/>
          </p:nvSpPr>
          <p:spPr>
            <a:xfrm>
              <a:off x="0" y="0"/>
              <a:ext cx="5515" cy="10800"/>
            </a:xfrm>
            <a:prstGeom prst="rect">
              <a:avLst/>
            </a:prstGeom>
            <a:solidFill>
              <a:srgbClr val="173885"/>
            </a:solidFill>
            <a:ln>
              <a:noFill/>
            </a:ln>
            <a:effectLst>
              <a:outerShdw blurRad="50800" dist="25400" sx="101000" sy="101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nvGrpSpPr>
            <p:cNvPr id="47" name="组合 46"/>
            <p:cNvGrpSpPr/>
            <p:nvPr/>
          </p:nvGrpSpPr>
          <p:grpSpPr>
            <a:xfrm>
              <a:off x="1235" y="2335"/>
              <a:ext cx="2055" cy="2338"/>
              <a:chOff x="1923202" y="2662354"/>
              <a:chExt cx="3667690" cy="4173520"/>
            </a:xfrm>
          </p:grpSpPr>
          <p:sp>
            <p:nvSpPr>
              <p:cNvPr id="48" name="任意多边形: 形状 82"/>
              <p:cNvSpPr/>
              <p:nvPr/>
            </p:nvSpPr>
            <p:spPr>
              <a:xfrm rot="5400000">
                <a:off x="1670287" y="2915269"/>
                <a:ext cx="4173520" cy="366769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49" name="任意多边形: 形状 81"/>
              <p:cNvSpPr/>
              <p:nvPr/>
            </p:nvSpPr>
            <p:spPr>
              <a:xfrm rot="5400000">
                <a:off x="2309413" y="3476935"/>
                <a:ext cx="2895268" cy="2544366"/>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
          <p:nvSpPr>
            <p:cNvPr id="50" name="任意多边形: 形状 62"/>
            <p:cNvSpPr/>
            <p:nvPr/>
          </p:nvSpPr>
          <p:spPr>
            <a:xfrm rot="5400000">
              <a:off x="2709" y="8430"/>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1" name="任意多边形: 形状 64"/>
            <p:cNvSpPr/>
            <p:nvPr/>
          </p:nvSpPr>
          <p:spPr>
            <a:xfrm rot="5400000">
              <a:off x="6810" y="1905"/>
              <a:ext cx="1157" cy="1017"/>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173885"/>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2" name="任意多边形: 形状 63"/>
            <p:cNvSpPr/>
            <p:nvPr/>
          </p:nvSpPr>
          <p:spPr>
            <a:xfrm rot="5400000">
              <a:off x="6933" y="2013"/>
              <a:ext cx="910" cy="800"/>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noFill/>
            <a:ln>
              <a:solidFill>
                <a:schemeClr val="bg1"/>
              </a:solid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grpSp>
        <p:nvGrpSpPr>
          <p:cNvPr id="53" name="组合 52"/>
          <p:cNvGrpSpPr/>
          <p:nvPr/>
        </p:nvGrpSpPr>
        <p:grpSpPr>
          <a:xfrm>
            <a:off x="1398905" y="1264285"/>
            <a:ext cx="4199890" cy="4779010"/>
            <a:chOff x="2203" y="1991"/>
            <a:chExt cx="6614" cy="7526"/>
          </a:xfrm>
        </p:grpSpPr>
        <p:sp>
          <p:nvSpPr>
            <p:cNvPr id="54" name="任意多边形: 形状 60"/>
            <p:cNvSpPr/>
            <p:nvPr/>
          </p:nvSpPr>
          <p:spPr>
            <a:xfrm rot="5400000">
              <a:off x="1747" y="2447"/>
              <a:ext cx="7527" cy="6614"/>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7D030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5" name="任意多边形: 形状 59"/>
            <p:cNvSpPr/>
            <p:nvPr/>
          </p:nvSpPr>
          <p:spPr>
            <a:xfrm rot="5400000">
              <a:off x="1993" y="2663"/>
              <a:ext cx="7034" cy="6182"/>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solidFill>
              <a:srgbClr val="F3F3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sp>
          <p:nvSpPr>
            <p:cNvPr id="56" name="任意多边形: 形状 59"/>
            <p:cNvSpPr/>
            <p:nvPr/>
          </p:nvSpPr>
          <p:spPr>
            <a:xfrm rot="5400000">
              <a:off x="2204" y="2849"/>
              <a:ext cx="6611" cy="5811"/>
            </a:xfrm>
            <a:custGeom>
              <a:avLst/>
              <a:gdLst>
                <a:gd name="connsiteX0" fmla="*/ 1124556 w 4572001"/>
                <a:gd name="connsiteY0" fmla="*/ 0 h 4017876"/>
                <a:gd name="connsiteX1" fmla="*/ 1318851 w 4572001"/>
                <a:gd name="connsiteY1" fmla="*/ 0 h 4017876"/>
                <a:gd name="connsiteX2" fmla="*/ 3254298 w 4572001"/>
                <a:gd name="connsiteY2" fmla="*/ 0 h 4017876"/>
                <a:gd name="connsiteX3" fmla="*/ 3448594 w 4572001"/>
                <a:gd name="connsiteY3" fmla="*/ 0 h 4017876"/>
                <a:gd name="connsiteX4" fmla="*/ 3522651 w 4572001"/>
                <a:gd name="connsiteY4" fmla="*/ 22990 h 4017876"/>
                <a:gd name="connsiteX5" fmla="*/ 3662459 w 4572001"/>
                <a:gd name="connsiteY5" fmla="*/ 117250 h 4017876"/>
                <a:gd name="connsiteX6" fmla="*/ 3684393 w 4572001"/>
                <a:gd name="connsiteY6" fmla="*/ 143834 h 4017876"/>
                <a:gd name="connsiteX7" fmla="*/ 3782364 w 4572001"/>
                <a:gd name="connsiteY7" fmla="*/ 339776 h 4017876"/>
                <a:gd name="connsiteX8" fmla="*/ 4489529 w 4572001"/>
                <a:gd name="connsiteY8" fmla="*/ 1754105 h 4017876"/>
                <a:gd name="connsiteX9" fmla="*/ 4547414 w 4572001"/>
                <a:gd name="connsiteY9" fmla="*/ 1869875 h 4017876"/>
                <a:gd name="connsiteX10" fmla="*/ 4563065 w 4572001"/>
                <a:gd name="connsiteY10" fmla="*/ 1920295 h 4017876"/>
                <a:gd name="connsiteX11" fmla="*/ 4572001 w 4572001"/>
                <a:gd name="connsiteY11" fmla="*/ 2008938 h 4017876"/>
                <a:gd name="connsiteX12" fmla="*/ 4563065 w 4572001"/>
                <a:gd name="connsiteY12" fmla="*/ 2097581 h 4017876"/>
                <a:gd name="connsiteX13" fmla="*/ 4547414 w 4572001"/>
                <a:gd name="connsiteY13" fmla="*/ 2148001 h 4017876"/>
                <a:gd name="connsiteX14" fmla="*/ 4489529 w 4572001"/>
                <a:gd name="connsiteY14" fmla="*/ 2263771 h 4017876"/>
                <a:gd name="connsiteX15" fmla="*/ 3782364 w 4572001"/>
                <a:gd name="connsiteY15" fmla="*/ 3678101 h 4017876"/>
                <a:gd name="connsiteX16" fmla="*/ 3684392 w 4572001"/>
                <a:gd name="connsiteY16" fmla="*/ 3874044 h 4017876"/>
                <a:gd name="connsiteX17" fmla="*/ 3662459 w 4572001"/>
                <a:gd name="connsiteY17" fmla="*/ 3900627 h 4017876"/>
                <a:gd name="connsiteX18" fmla="*/ 3522651 w 4572001"/>
                <a:gd name="connsiteY18" fmla="*/ 3994887 h 4017876"/>
                <a:gd name="connsiteX19" fmla="*/ 3448594 w 4572001"/>
                <a:gd name="connsiteY19" fmla="*/ 4017876 h 4017876"/>
                <a:gd name="connsiteX20" fmla="*/ 3254298 w 4572001"/>
                <a:gd name="connsiteY20" fmla="*/ 4017876 h 4017876"/>
                <a:gd name="connsiteX21" fmla="*/ 1318851 w 4572001"/>
                <a:gd name="connsiteY21" fmla="*/ 4017876 h 4017876"/>
                <a:gd name="connsiteX22" fmla="*/ 1124556 w 4572001"/>
                <a:gd name="connsiteY22" fmla="*/ 4017876 h 4017876"/>
                <a:gd name="connsiteX23" fmla="*/ 1050499 w 4572001"/>
                <a:gd name="connsiteY23" fmla="*/ 3994887 h 4017876"/>
                <a:gd name="connsiteX24" fmla="*/ 910692 w 4572001"/>
                <a:gd name="connsiteY24" fmla="*/ 3900627 h 4017876"/>
                <a:gd name="connsiteX25" fmla="*/ 888762 w 4572001"/>
                <a:gd name="connsiteY25" fmla="*/ 3874048 h 4017876"/>
                <a:gd name="connsiteX26" fmla="*/ 790786 w 4572001"/>
                <a:gd name="connsiteY26" fmla="*/ 3678096 h 4017876"/>
                <a:gd name="connsiteX27" fmla="*/ 85392 w 4572001"/>
                <a:gd name="connsiteY27" fmla="*/ 2267309 h 4017876"/>
                <a:gd name="connsiteX28" fmla="*/ 22704 w 4572001"/>
                <a:gd name="connsiteY28" fmla="*/ 2141934 h 4017876"/>
                <a:gd name="connsiteX29" fmla="*/ 8936 w 4572001"/>
                <a:gd name="connsiteY29" fmla="*/ 2097581 h 4017876"/>
                <a:gd name="connsiteX30" fmla="*/ 0 w 4572001"/>
                <a:gd name="connsiteY30" fmla="*/ 2008938 h 4017876"/>
                <a:gd name="connsiteX31" fmla="*/ 8936 w 4572001"/>
                <a:gd name="connsiteY31" fmla="*/ 1920295 h 4017876"/>
                <a:gd name="connsiteX32" fmla="*/ 22704 w 4572001"/>
                <a:gd name="connsiteY32" fmla="*/ 1875942 h 4017876"/>
                <a:gd name="connsiteX33" fmla="*/ 85391 w 4572001"/>
                <a:gd name="connsiteY33" fmla="*/ 1750568 h 4017876"/>
                <a:gd name="connsiteX34" fmla="*/ 790786 w 4572001"/>
                <a:gd name="connsiteY34" fmla="*/ 339780 h 4017876"/>
                <a:gd name="connsiteX35" fmla="*/ 888761 w 4572001"/>
                <a:gd name="connsiteY35" fmla="*/ 143830 h 4017876"/>
                <a:gd name="connsiteX36" fmla="*/ 910692 w 4572001"/>
                <a:gd name="connsiteY36" fmla="*/ 117250 h 4017876"/>
                <a:gd name="connsiteX37" fmla="*/ 1050499 w 4572001"/>
                <a:gd name="connsiteY37" fmla="*/ 22990 h 401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1" h="4017876">
                  <a:moveTo>
                    <a:pt x="1124556" y="0"/>
                  </a:moveTo>
                  <a:lnTo>
                    <a:pt x="1318851" y="0"/>
                  </a:lnTo>
                  <a:lnTo>
                    <a:pt x="3254298" y="0"/>
                  </a:lnTo>
                  <a:lnTo>
                    <a:pt x="3448594" y="0"/>
                  </a:lnTo>
                  <a:lnTo>
                    <a:pt x="3522651" y="22990"/>
                  </a:lnTo>
                  <a:cubicBezTo>
                    <a:pt x="3575272" y="45246"/>
                    <a:pt x="3622661" y="77452"/>
                    <a:pt x="3662459" y="117250"/>
                  </a:cubicBezTo>
                  <a:lnTo>
                    <a:pt x="3684393" y="143834"/>
                  </a:lnTo>
                  <a:lnTo>
                    <a:pt x="3782364" y="339776"/>
                  </a:lnTo>
                  <a:lnTo>
                    <a:pt x="4489529" y="1754105"/>
                  </a:lnTo>
                  <a:lnTo>
                    <a:pt x="4547414" y="1869875"/>
                  </a:lnTo>
                  <a:lnTo>
                    <a:pt x="4563065" y="1920295"/>
                  </a:lnTo>
                  <a:cubicBezTo>
                    <a:pt x="4568924" y="1948928"/>
                    <a:pt x="4572001" y="1978574"/>
                    <a:pt x="4572001" y="2008938"/>
                  </a:cubicBezTo>
                  <a:cubicBezTo>
                    <a:pt x="4572001" y="2039303"/>
                    <a:pt x="4568924" y="2068948"/>
                    <a:pt x="4563065" y="2097581"/>
                  </a:cubicBezTo>
                  <a:lnTo>
                    <a:pt x="4547414" y="2148001"/>
                  </a:lnTo>
                  <a:lnTo>
                    <a:pt x="4489529" y="2263771"/>
                  </a:lnTo>
                  <a:lnTo>
                    <a:pt x="3782364" y="3678101"/>
                  </a:lnTo>
                  <a:lnTo>
                    <a:pt x="3684392" y="3874044"/>
                  </a:lnTo>
                  <a:lnTo>
                    <a:pt x="3662459" y="3900627"/>
                  </a:lnTo>
                  <a:cubicBezTo>
                    <a:pt x="3622661" y="3940424"/>
                    <a:pt x="3575272" y="3972631"/>
                    <a:pt x="3522651" y="3994887"/>
                  </a:cubicBezTo>
                  <a:lnTo>
                    <a:pt x="3448594" y="4017876"/>
                  </a:lnTo>
                  <a:lnTo>
                    <a:pt x="3254298" y="4017876"/>
                  </a:lnTo>
                  <a:lnTo>
                    <a:pt x="1318851" y="4017876"/>
                  </a:lnTo>
                  <a:lnTo>
                    <a:pt x="1124556" y="4017876"/>
                  </a:lnTo>
                  <a:lnTo>
                    <a:pt x="1050499" y="3994887"/>
                  </a:lnTo>
                  <a:cubicBezTo>
                    <a:pt x="997877" y="3972631"/>
                    <a:pt x="950489" y="3940424"/>
                    <a:pt x="910692" y="3900627"/>
                  </a:cubicBezTo>
                  <a:lnTo>
                    <a:pt x="888762" y="3874048"/>
                  </a:lnTo>
                  <a:lnTo>
                    <a:pt x="790786" y="3678096"/>
                  </a:lnTo>
                  <a:lnTo>
                    <a:pt x="85392" y="2267309"/>
                  </a:lnTo>
                  <a:lnTo>
                    <a:pt x="22704" y="2141934"/>
                  </a:lnTo>
                  <a:lnTo>
                    <a:pt x="8936" y="2097581"/>
                  </a:lnTo>
                  <a:cubicBezTo>
                    <a:pt x="3077" y="2068948"/>
                    <a:pt x="0" y="2039303"/>
                    <a:pt x="0" y="2008938"/>
                  </a:cubicBezTo>
                  <a:cubicBezTo>
                    <a:pt x="0" y="1978574"/>
                    <a:pt x="3077" y="1948928"/>
                    <a:pt x="8936" y="1920295"/>
                  </a:cubicBezTo>
                  <a:lnTo>
                    <a:pt x="22704" y="1875942"/>
                  </a:lnTo>
                  <a:lnTo>
                    <a:pt x="85391" y="1750568"/>
                  </a:lnTo>
                  <a:lnTo>
                    <a:pt x="790786" y="339780"/>
                  </a:lnTo>
                  <a:lnTo>
                    <a:pt x="888761" y="143830"/>
                  </a:lnTo>
                  <a:lnTo>
                    <a:pt x="910692" y="117250"/>
                  </a:lnTo>
                  <a:cubicBezTo>
                    <a:pt x="950489" y="77452"/>
                    <a:pt x="997877" y="45246"/>
                    <a:pt x="1050499" y="22990"/>
                  </a:cubicBezTo>
                  <a:close/>
                </a:path>
              </a:pathLst>
            </a:cu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solidFill>
                <a:latin typeface="思源黑体 CN Bold" panose="020B0800000000000000" charset="-122"/>
                <a:ea typeface="思源黑体 CN Bold" panose="020B0800000000000000"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1" presetClass="entr" presetSubtype="1" fill="hold" nodeType="afterEffect">
                                  <p:stCondLst>
                                    <p:cond delay="0"/>
                                  </p:stCondLst>
                                  <p:childTnLst>
                                    <p:set>
                                      <p:cBhvr>
                                        <p:cTn id="21" dur="1000" fill="hold">
                                          <p:stCondLst>
                                            <p:cond delay="0"/>
                                          </p:stCondLst>
                                        </p:cTn>
                                        <p:tgtEl>
                                          <p:spTgt spid="53"/>
                                        </p:tgtEl>
                                        <p:attrNameLst>
                                          <p:attrName>style.visibility</p:attrName>
                                        </p:attrNameLst>
                                      </p:cBhvr>
                                      <p:to>
                                        <p:strVal val="visible"/>
                                      </p:to>
                                    </p:set>
                                    <p:animEffect transition="in" filter="wheel(1)">
                                      <p:cBhvr>
                                        <p:cTn id="22"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1395" y="317500"/>
            <a:ext cx="3844925" cy="5124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技术概述</a:t>
            </a:r>
          </a:p>
        </p:txBody>
      </p:sp>
      <p:grpSp>
        <p:nvGrpSpPr>
          <p:cNvPr id="13" name="组合 12"/>
          <p:cNvGrpSpPr/>
          <p:nvPr/>
        </p:nvGrpSpPr>
        <p:grpSpPr>
          <a:xfrm>
            <a:off x="558800" y="1955800"/>
            <a:ext cx="10304780" cy="2921000"/>
            <a:chOff x="880" y="3080"/>
            <a:chExt cx="16228" cy="4600"/>
          </a:xfrm>
        </p:grpSpPr>
        <p:sp>
          <p:nvSpPr>
            <p:cNvPr id="4" name="六边形 3"/>
            <p:cNvSpPr/>
            <p:nvPr>
              <p:custDataLst>
                <p:tags r:id="rId1"/>
              </p:custDataLst>
            </p:nvPr>
          </p:nvSpPr>
          <p:spPr>
            <a:xfrm rot="5400000">
              <a:off x="7656" y="4155"/>
              <a:ext cx="1594" cy="1416"/>
            </a:xfrm>
            <a:prstGeom prst="hexagon">
              <a:avLst>
                <a:gd name="adj" fmla="val 24450"/>
                <a:gd name="vf" fmla="val 115470"/>
              </a:avLst>
            </a:prstGeom>
            <a:solidFill>
              <a:schemeClr val="accent1">
                <a:lumMod val="20000"/>
                <a:lumOff val="80000"/>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en-IN" dirty="0">
                <a:latin typeface="+mn-ea"/>
                <a:sym typeface="Arial" panose="020B0604020202020204" pitchFamily="34" charset="0"/>
              </a:endParaRPr>
            </a:p>
          </p:txBody>
        </p:sp>
        <p:sp>
          <p:nvSpPr>
            <p:cNvPr id="5" name="六边形 4"/>
            <p:cNvSpPr/>
            <p:nvPr>
              <p:custDataLst>
                <p:tags r:id="rId2"/>
              </p:custDataLst>
            </p:nvPr>
          </p:nvSpPr>
          <p:spPr>
            <a:xfrm rot="5400000">
              <a:off x="8088" y="5571"/>
              <a:ext cx="2233" cy="1984"/>
            </a:xfrm>
            <a:prstGeom prst="hexagon">
              <a:avLst>
                <a:gd name="adj" fmla="val 24450"/>
                <a:gd name="vf" fmla="val 115470"/>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en-IN" dirty="0">
                <a:latin typeface="+mn-ea"/>
                <a:sym typeface="Arial" panose="020B0604020202020204" pitchFamily="34" charset="0"/>
              </a:endParaRPr>
            </a:p>
          </p:txBody>
        </p:sp>
        <p:sp>
          <p:nvSpPr>
            <p:cNvPr id="6" name="六边形 5"/>
            <p:cNvSpPr/>
            <p:nvPr>
              <p:custDataLst>
                <p:tags r:id="rId3"/>
              </p:custDataLst>
            </p:nvPr>
          </p:nvSpPr>
          <p:spPr>
            <a:xfrm rot="5400000">
              <a:off x="9157" y="3689"/>
              <a:ext cx="2233" cy="1984"/>
            </a:xfrm>
            <a:prstGeom prst="hexagon">
              <a:avLst>
                <a:gd name="adj" fmla="val 24450"/>
                <a:gd name="vf" fmla="val 115470"/>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0000"/>
                </a:lnSpc>
              </a:pPr>
              <a:endParaRPr lang="en-IN" dirty="0">
                <a:latin typeface="+mn-ea"/>
                <a:sym typeface="Arial" panose="020B0604020202020204" pitchFamily="34" charset="0"/>
              </a:endParaRPr>
            </a:p>
          </p:txBody>
        </p:sp>
        <p:sp>
          <p:nvSpPr>
            <p:cNvPr id="11" name="任意多边形 10"/>
            <p:cNvSpPr/>
            <p:nvPr>
              <p:custDataLst>
                <p:tags r:id="rId4"/>
              </p:custDataLst>
            </p:nvPr>
          </p:nvSpPr>
          <p:spPr bwMode="auto">
            <a:xfrm>
              <a:off x="9965" y="4389"/>
              <a:ext cx="498" cy="584"/>
            </a:xfrm>
            <a:custGeom>
              <a:avLst/>
              <a:gdLst>
                <a:gd name="T0" fmla="*/ 110186397 w 21600"/>
                <a:gd name="T1" fmla="*/ 9743 h 21600"/>
                <a:gd name="T2" fmla="*/ 97377896 w 21600"/>
                <a:gd name="T3" fmla="*/ 5000954 h 21600"/>
                <a:gd name="T4" fmla="*/ 33405183 w 21600"/>
                <a:gd name="T5" fmla="*/ 29946194 h 21600"/>
                <a:gd name="T6" fmla="*/ 33155233 w 21600"/>
                <a:gd name="T7" fmla="*/ 29946194 h 21600"/>
                <a:gd name="T8" fmla="*/ 33155233 w 21600"/>
                <a:gd name="T9" fmla="*/ 152316694 h 21600"/>
                <a:gd name="T10" fmla="*/ 22994866 w 21600"/>
                <a:gd name="T11" fmla="*/ 149206645 h 21600"/>
                <a:gd name="T12" fmla="*/ 0 w 21600"/>
                <a:gd name="T13" fmla="*/ 179268211 h 21600"/>
                <a:gd name="T14" fmla="*/ 22994866 w 21600"/>
                <a:gd name="T15" fmla="*/ 209330669 h 21600"/>
                <a:gd name="T16" fmla="*/ 45974020 w 21600"/>
                <a:gd name="T17" fmla="*/ 179752657 h 21600"/>
                <a:gd name="T18" fmla="*/ 45999376 w 21600"/>
                <a:gd name="T19" fmla="*/ 179752657 h 21600"/>
                <a:gd name="T20" fmla="*/ 45999376 w 21600"/>
                <a:gd name="T21" fmla="*/ 61665262 h 21600"/>
                <a:gd name="T22" fmla="*/ 97377896 w 21600"/>
                <a:gd name="T23" fmla="*/ 41662417 h 21600"/>
                <a:gd name="T24" fmla="*/ 97377896 w 21600"/>
                <a:gd name="T25" fmla="*/ 115064273 h 21600"/>
                <a:gd name="T26" fmla="*/ 87222322 w 21600"/>
                <a:gd name="T27" fmla="*/ 111943598 h 21600"/>
                <a:gd name="T28" fmla="*/ 64222595 w 21600"/>
                <a:gd name="T29" fmla="*/ 142014817 h 21600"/>
                <a:gd name="T30" fmla="*/ 87222322 w 21600"/>
                <a:gd name="T31" fmla="*/ 172077365 h 21600"/>
                <a:gd name="T32" fmla="*/ 110202118 w 21600"/>
                <a:gd name="T33" fmla="*/ 142500345 h 21600"/>
                <a:gd name="T34" fmla="*/ 110222614 w 21600"/>
                <a:gd name="T35" fmla="*/ 142500345 h 21600"/>
                <a:gd name="T36" fmla="*/ 110222614 w 21600"/>
                <a:gd name="T37" fmla="*/ 20012697 h 21600"/>
                <a:gd name="T38" fmla="*/ 110227474 w 21600"/>
                <a:gd name="T39" fmla="*/ 20012697 h 21600"/>
                <a:gd name="T40" fmla="*/ 110227474 w 21600"/>
                <a:gd name="T41" fmla="*/ 0 h 21600"/>
                <a:gd name="T42" fmla="*/ 110186397 w 21600"/>
                <a:gd name="T43" fmla="*/ 9743 h 21600"/>
                <a:gd name="T44" fmla="*/ 110186397 w 21600"/>
                <a:gd name="T45" fmla="*/ 9743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21592" y="1"/>
                  </a:moveTo>
                  <a:lnTo>
                    <a:pt x="19082" y="516"/>
                  </a:lnTo>
                  <a:lnTo>
                    <a:pt x="6546" y="3090"/>
                  </a:lnTo>
                  <a:lnTo>
                    <a:pt x="6497" y="3090"/>
                  </a:lnTo>
                  <a:lnTo>
                    <a:pt x="6497" y="15717"/>
                  </a:lnTo>
                  <a:cubicBezTo>
                    <a:pt x="5896" y="15513"/>
                    <a:pt x="5222" y="15396"/>
                    <a:pt x="4506" y="15396"/>
                  </a:cubicBezTo>
                  <a:cubicBezTo>
                    <a:pt x="2018" y="15396"/>
                    <a:pt x="0" y="16784"/>
                    <a:pt x="0" y="18498"/>
                  </a:cubicBezTo>
                  <a:cubicBezTo>
                    <a:pt x="0" y="20211"/>
                    <a:pt x="2018" y="21600"/>
                    <a:pt x="4506" y="21600"/>
                  </a:cubicBezTo>
                  <a:cubicBezTo>
                    <a:pt x="6970" y="21600"/>
                    <a:pt x="8969" y="20238"/>
                    <a:pt x="9009" y="18548"/>
                  </a:cubicBezTo>
                  <a:lnTo>
                    <a:pt x="9014" y="18548"/>
                  </a:lnTo>
                  <a:lnTo>
                    <a:pt x="9014" y="6363"/>
                  </a:lnTo>
                  <a:lnTo>
                    <a:pt x="19082" y="4299"/>
                  </a:lnTo>
                  <a:lnTo>
                    <a:pt x="19082" y="11873"/>
                  </a:lnTo>
                  <a:cubicBezTo>
                    <a:pt x="18481" y="11669"/>
                    <a:pt x="17807" y="11551"/>
                    <a:pt x="17092" y="11551"/>
                  </a:cubicBezTo>
                  <a:cubicBezTo>
                    <a:pt x="14603" y="11551"/>
                    <a:pt x="12585" y="12940"/>
                    <a:pt x="12585" y="14654"/>
                  </a:cubicBezTo>
                  <a:cubicBezTo>
                    <a:pt x="12585" y="16367"/>
                    <a:pt x="14603" y="17756"/>
                    <a:pt x="17092" y="17756"/>
                  </a:cubicBezTo>
                  <a:cubicBezTo>
                    <a:pt x="19556" y="17756"/>
                    <a:pt x="21555" y="16393"/>
                    <a:pt x="21595" y="14704"/>
                  </a:cubicBezTo>
                  <a:lnTo>
                    <a:pt x="21599" y="14704"/>
                  </a:lnTo>
                  <a:lnTo>
                    <a:pt x="21599" y="2065"/>
                  </a:lnTo>
                  <a:lnTo>
                    <a:pt x="21600" y="2065"/>
                  </a:lnTo>
                  <a:lnTo>
                    <a:pt x="21600" y="0"/>
                  </a:lnTo>
                  <a:lnTo>
                    <a:pt x="21592" y="1"/>
                  </a:lnTo>
                  <a:close/>
                  <a:moveTo>
                    <a:pt x="21592" y="1"/>
                  </a:moveTo>
                </a:path>
              </a:pathLst>
            </a:custGeom>
            <a:solidFill>
              <a:srgbClr val="FFFFFF"/>
            </a:solidFill>
            <a:ln>
              <a:noFill/>
            </a:ln>
          </p:spPr>
          <p:txBody>
            <a:bodyPr wrap="square" lIns="91440" tIns="45720" rIns="91440" bIns="45720" anchor="ctr">
              <a:normAutofit fontScale="90000"/>
            </a:bodyPr>
            <a:lstStyle/>
            <a:p>
              <a:pPr algn="ctr">
                <a:lnSpc>
                  <a:spcPct val="120000"/>
                </a:lnSpc>
              </a:pPr>
              <a:endParaRPr>
                <a:latin typeface="+mn-ea"/>
                <a:sym typeface="Arial" panose="020B0604020202020204" pitchFamily="34" charset="0"/>
              </a:endParaRPr>
            </a:p>
          </p:txBody>
        </p:sp>
        <p:sp>
          <p:nvSpPr>
            <p:cNvPr id="12" name="任意多边形 11"/>
            <p:cNvSpPr/>
            <p:nvPr>
              <p:custDataLst>
                <p:tags r:id="rId5"/>
              </p:custDataLst>
            </p:nvPr>
          </p:nvSpPr>
          <p:spPr bwMode="auto">
            <a:xfrm>
              <a:off x="8857" y="6220"/>
              <a:ext cx="695" cy="685"/>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ln>
          </p:spPr>
          <p:txBody>
            <a:bodyPr wrap="square" lIns="91440" tIns="45720" rIns="91440" bIns="45720" anchor="ctr">
              <a:normAutofit/>
            </a:bodyPr>
            <a:lstStyle/>
            <a:p>
              <a:pPr algn="ctr">
                <a:lnSpc>
                  <a:spcPct val="120000"/>
                </a:lnSpc>
              </a:pPr>
              <a:endParaRPr>
                <a:latin typeface="+mn-ea"/>
                <a:sym typeface="Arial" panose="020B0604020202020204" pitchFamily="34" charset="0"/>
              </a:endParaRPr>
            </a:p>
          </p:txBody>
        </p:sp>
        <p:sp>
          <p:nvSpPr>
            <p:cNvPr id="7" name="矩形 6"/>
            <p:cNvSpPr/>
            <p:nvPr>
              <p:custDataLst>
                <p:tags r:id="rId6"/>
              </p:custDataLst>
            </p:nvPr>
          </p:nvSpPr>
          <p:spPr>
            <a:xfrm>
              <a:off x="880" y="3160"/>
              <a:ext cx="6249" cy="4264"/>
            </a:xfrm>
            <a:prstGeom prst="rect">
              <a:avLst/>
            </a:prstGeom>
            <a:noFill/>
          </p:spPr>
          <p:txBody>
            <a:bodyPr vert="horz" wrap="square" lIns="0" tIns="0" rIns="0" bIns="0" rtlCol="0" anchor="t" anchorCtr="0">
              <a:noAutofit/>
            </a:bodyPr>
            <a:lstStyle/>
            <a:p>
              <a:pPr algn="l">
                <a:lnSpc>
                  <a:spcPct val="150000"/>
                </a:lnSpc>
                <a:spcBef>
                  <a:spcPct val="0"/>
                </a:spcBef>
                <a:spcAft>
                  <a:spcPct val="0"/>
                </a:spcAft>
              </a:pPr>
              <a:r>
                <a:rPr lang="zh-CN" altLang="en-US" sz="1600" dirty="0">
                  <a:ln>
                    <a:noFill/>
                    <a:prstDash val="sysDot"/>
                  </a:ln>
                  <a:solidFill>
                    <a:schemeClr val="tx1">
                      <a:lumMod val="75000"/>
                      <a:lumOff val="25000"/>
                    </a:schemeClr>
                  </a:solidFill>
                  <a:latin typeface="+mn-ea"/>
                  <a:cs typeface="+mn-ea"/>
                  <a:sym typeface="+mn-ea"/>
                </a:rPr>
                <a:t>深度学习，作为当代人工智能的核心组成部分，属于机器学习的一个子集。这种技术以其在模拟复杂人类思维模式、学习数据中抽象和高级特征的强大能力而著称。与传统的机器学习不同，深度学习依靠建立起的多层神经网络（通常称为深层神经网络）处理数据，每层的网络都负责从输入数据中学习和提取不同层次的特征信息，这就使得深度学习模型能够处理极其复杂的、高维度的数据结构。</a:t>
              </a:r>
            </a:p>
          </p:txBody>
        </p:sp>
        <p:sp>
          <p:nvSpPr>
            <p:cNvPr id="9" name="矩形 8"/>
            <p:cNvSpPr/>
            <p:nvPr>
              <p:custDataLst>
                <p:tags r:id="rId7"/>
              </p:custDataLst>
            </p:nvPr>
          </p:nvSpPr>
          <p:spPr>
            <a:xfrm>
              <a:off x="11840" y="3080"/>
              <a:ext cx="5268" cy="3524"/>
            </a:xfrm>
            <a:prstGeom prst="rect">
              <a:avLst/>
            </a:prstGeom>
            <a:noFill/>
          </p:spPr>
          <p:txBody>
            <a:bodyPr vert="horz" wrap="square" lIns="0" tIns="0" rIns="0" bIns="0" rtlCol="0" anchor="t" anchorCtr="0">
              <a:noAutofit/>
            </a:bodyPr>
            <a:lstStyle/>
            <a:p>
              <a:pPr>
                <a:lnSpc>
                  <a:spcPct val="150000"/>
                </a:lnSpc>
                <a:spcBef>
                  <a:spcPct val="0"/>
                </a:spcBef>
                <a:spcAft>
                  <a:spcPct val="0"/>
                </a:spcAft>
              </a:pPr>
              <a:r>
                <a:rPr lang="zh-CN" altLang="en-US" sz="1600" dirty="0">
                  <a:ln>
                    <a:noFill/>
                    <a:prstDash val="sysDot"/>
                  </a:ln>
                  <a:solidFill>
                    <a:schemeClr val="tx1">
                      <a:lumMod val="75000"/>
                      <a:lumOff val="25000"/>
                    </a:schemeClr>
                  </a:solidFill>
                  <a:latin typeface="+mn-ea"/>
                  <a:cs typeface="+mn-ea"/>
                </a:rPr>
                <a:t>在这数据处理一过程中，输入数据首先经过第一层网络，这里的神经元会对最初的数据特征进行识别和响应，比如边缘或简单图形。随着数据的向下传递，接下来的网络层会处理更复杂、更抽象的特征，比如面部表情或者语言的语义内容。最终，通过这些层序列的逐层加工，深度学习模型能够完成从基本数据识别到复杂决策和预测的全过程。</a:t>
              </a:r>
            </a:p>
          </p:txBody>
        </p:sp>
        <p:sp>
          <p:nvSpPr>
            <p:cNvPr id="10" name="六边形 9"/>
            <p:cNvSpPr/>
            <p:nvPr>
              <p:custDataLst>
                <p:tags r:id="rId8"/>
              </p:custDataLst>
            </p:nvPr>
          </p:nvSpPr>
          <p:spPr>
            <a:xfrm rot="5400000">
              <a:off x="10279" y="5825"/>
              <a:ext cx="709" cy="630"/>
            </a:xfrm>
            <a:prstGeom prst="hexagon">
              <a:avLst>
                <a:gd name="adj" fmla="val 24450"/>
                <a:gd name="vf" fmla="val 115470"/>
              </a:avLst>
            </a:prstGeom>
            <a:solidFill>
              <a:schemeClr val="accent2">
                <a:lumMod val="40000"/>
                <a:lumOff val="60000"/>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5000" lnSpcReduction="10000"/>
            </a:bodyPr>
            <a:lstStyle/>
            <a:p>
              <a:pPr algn="ctr">
                <a:lnSpc>
                  <a:spcPct val="120000"/>
                </a:lnSpc>
              </a:pPr>
              <a:endParaRPr lang="en-IN" dirty="0">
                <a:latin typeface="+mn-ea"/>
                <a:sym typeface="Arial" panose="020B0604020202020204" pitchFamily="34" charset="0"/>
              </a:endParaRPr>
            </a:p>
          </p:txBody>
        </p:sp>
      </p:grpSp>
      <p:sp>
        <p:nvSpPr>
          <p:cNvPr id="8" name="文本框 7"/>
          <p:cNvSpPr txBox="1"/>
          <p:nvPr/>
        </p:nvSpPr>
        <p:spPr>
          <a:xfrm>
            <a:off x="203200" y="1193870"/>
            <a:ext cx="6096000" cy="460375"/>
          </a:xfrm>
          <a:prstGeom prst="rect">
            <a:avLst/>
          </a:prstGeom>
        </p:spPr>
        <p:txBody>
          <a:bodyPr>
            <a:spAutoFit/>
            <a:extLst>
              <a:ext uri="{4A0BC546-FE56-4ADE-93B0-CB8AF2F6F144}">
                <wpsdc:textFrameExt xmlns:wpsdc="http://www.wps.cn/officeDocument/2022/drawingmlCustomData" xmlns="" type="sub-title"/>
              </a:ext>
            </a:extLst>
          </a:bodyPr>
          <a:lstStyle/>
          <a:p>
            <a:pPr algn="l"/>
            <a:r>
              <a:rPr lang="zh-CN" altLang="en-US" sz="2400" spc="300" dirty="0">
                <a:latin typeface="Arial" panose="020B0604020202020204" pitchFamily="34" charset="0"/>
                <a:ea typeface="微软雅黑" panose="020B0503020204020204" charset="-122"/>
              </a:rPr>
              <a:t>深度学习技术的核心地位和基本概念</a:t>
            </a:r>
          </a:p>
        </p:txBody>
      </p:sp>
      <p:sp>
        <p:nvSpPr>
          <p:cNvPr id="14" name="文本框 13"/>
          <p:cNvSpPr txBox="1"/>
          <p:nvPr/>
        </p:nvSpPr>
        <p:spPr>
          <a:xfrm>
            <a:off x="7569200" y="1193800"/>
            <a:ext cx="3226223" cy="829945"/>
          </a:xfrm>
          <a:prstGeom prst="rect">
            <a:avLst/>
          </a:prstGeom>
        </p:spPr>
        <p:txBody>
          <a:bodyPr wrap="square">
            <a:spAutoFit/>
            <a:extLst>
              <a:ext uri="{4A0BC546-FE56-4ADE-93B0-CB8AF2F6F144}">
                <wpsdc:textFrameExt xmlns:wpsdc="http://www.wps.cn/officeDocument/2022/drawingmlCustomData" xmlns="" type="sub-title"/>
              </a:ext>
            </a:extLst>
          </a:bodyPr>
          <a:lstStyle/>
          <a:p>
            <a:pPr algn="l"/>
            <a:r>
              <a:rPr lang="zh-CN" altLang="en-US" sz="2400" spc="300">
                <a:latin typeface="Arial" panose="020B0604020202020204" pitchFamily="34" charset="0"/>
                <a:ea typeface="微软雅黑" panose="020B0503020204020204" charset="-122"/>
              </a:rPr>
              <a:t>数据处理和特征提取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1395" y="317500"/>
            <a:ext cx="3844925" cy="5124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技术概述</a:t>
            </a:r>
          </a:p>
        </p:txBody>
      </p:sp>
      <p:grpSp>
        <p:nvGrpSpPr>
          <p:cNvPr id="5" name="组合 4"/>
          <p:cNvGrpSpPr/>
          <p:nvPr/>
        </p:nvGrpSpPr>
        <p:grpSpPr>
          <a:xfrm>
            <a:off x="695325" y="1375410"/>
            <a:ext cx="10801350" cy="2221230"/>
            <a:chOff x="1095" y="2166"/>
            <a:chExt cx="17010" cy="3498"/>
          </a:xfrm>
        </p:grpSpPr>
        <p:sp>
          <p:nvSpPr>
            <p:cNvPr id="9" name="缺角矩形 8"/>
            <p:cNvSpPr/>
            <p:nvPr>
              <p:custDataLst>
                <p:tags r:id="rId6"/>
              </p:custDataLst>
            </p:nvPr>
          </p:nvSpPr>
          <p:spPr>
            <a:xfrm>
              <a:off x="1095" y="2166"/>
              <a:ext cx="17010" cy="3498"/>
            </a:xfrm>
            <a:prstGeom prst="plaque">
              <a:avLst>
                <a:gd name="adj" fmla="val 9919"/>
              </a:avLst>
            </a:prstGeom>
            <a:solidFill>
              <a:srgbClr val="FFFFFF"/>
            </a:solidFill>
            <a:ln>
              <a:gradFill>
                <a:gsLst>
                  <a:gs pos="0">
                    <a:schemeClr val="accent1">
                      <a:lumMod val="20000"/>
                      <a:lumOff val="80000"/>
                      <a:alpha val="50000"/>
                    </a:schemeClr>
                  </a:gs>
                  <a:gs pos="100000">
                    <a:schemeClr val="accent1">
                      <a:lumMod val="40000"/>
                      <a:lumOff val="60000"/>
                    </a:schemeClr>
                  </a:gs>
                </a:gsLst>
                <a:lin ang="10800000" scaled="0"/>
              </a:gradFill>
            </a:ln>
            <a:effectLst>
              <a:outerShdw blurRad="190500" dist="127000" dir="2700000" sx="95000" sy="95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缺角矩形 9"/>
            <p:cNvSpPr/>
            <p:nvPr>
              <p:custDataLst>
                <p:tags r:id="rId7"/>
              </p:custDataLst>
            </p:nvPr>
          </p:nvSpPr>
          <p:spPr>
            <a:xfrm>
              <a:off x="1244" y="2355"/>
              <a:ext cx="16711" cy="3121"/>
            </a:xfrm>
            <a:prstGeom prst="plaque">
              <a:avLst>
                <a:gd name="adj" fmla="val 9919"/>
              </a:avLst>
            </a:prstGeom>
            <a:solidFill>
              <a:srgbClr val="FFFFFF"/>
            </a:solidFill>
            <a:ln>
              <a:solidFill>
                <a:schemeClr val="accent1">
                  <a:lumMod val="20000"/>
                  <a:lumOff val="80000"/>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custDataLst>
                <p:tags r:id="rId8"/>
              </p:custDataLst>
            </p:nvPr>
          </p:nvCxnSpPr>
          <p:spPr>
            <a:xfrm>
              <a:off x="5506" y="2951"/>
              <a:ext cx="0" cy="1928"/>
            </a:xfrm>
            <a:prstGeom prst="line">
              <a:avLst/>
            </a:prstGeom>
            <a:ln w="31750" cap="rnd">
              <a:solidFill>
                <a:schemeClr val="accent1">
                  <a:lumMod val="20000"/>
                  <a:lumOff val="80000"/>
                </a:schemeClr>
              </a:solidFill>
              <a:round/>
            </a:ln>
          </p:spPr>
          <p:style>
            <a:lnRef idx="1">
              <a:schemeClr val="accent1"/>
            </a:lnRef>
            <a:fillRef idx="0">
              <a:schemeClr val="accent1"/>
            </a:fillRef>
            <a:effectRef idx="0">
              <a:schemeClr val="accent1"/>
            </a:effectRef>
            <a:fontRef idx="minor">
              <a:schemeClr val="tx1"/>
            </a:fontRef>
          </p:style>
        </p:cxnSp>
        <p:sp>
          <p:nvSpPr>
            <p:cNvPr id="14" name="矩形 13"/>
            <p:cNvSpPr/>
            <p:nvPr>
              <p:custDataLst>
                <p:tags r:id="rId9"/>
              </p:custDataLst>
            </p:nvPr>
          </p:nvSpPr>
          <p:spPr>
            <a:xfrm>
              <a:off x="6030" y="2689"/>
              <a:ext cx="11462" cy="2452"/>
            </a:xfrm>
            <a:prstGeom prst="rect">
              <a:avLst/>
            </a:prstGeom>
            <a:noFill/>
          </p:spPr>
          <p:txBody>
            <a:bodyPr wrap="square" lIns="0" tIns="0" rIns="0" bIns="72000" rtlCol="0" anchor="ctr" anchorCtr="0">
              <a:noAutofit/>
            </a:bodyPr>
            <a:lstStyle/>
            <a:p>
              <a:pPr algn="just">
                <a:lnSpc>
                  <a:spcPct val="150000"/>
                </a:lnSpc>
                <a:spcBef>
                  <a:spcPct val="0"/>
                </a:spcBef>
                <a:spcAft>
                  <a:spcPct val="0"/>
                </a:spcAft>
              </a:pPr>
              <a:r>
                <a:rPr lang="zh-CN" altLang="en-US" sz="1600" dirty="0">
                  <a:solidFill>
                    <a:schemeClr val="dk1">
                      <a:lumMod val="85000"/>
                      <a:lumOff val="15000"/>
                    </a:schemeClr>
                  </a:solidFill>
                  <a:latin typeface="+mn-ea"/>
                  <a:cs typeface="+mn-ea"/>
                </a:rPr>
                <a:t>这一技术的威力来自于其能够自动并有效地从大量未标记的数据中学习特征，不需要人工设计特征提取器，这与传统机器学习算法形成鲜明对比。深度学习的自我学习能力意味着随着时间的推移和数据量的增加，它的性能会不断提高。此外，深度学习框架的灵活性和适应性使其可以应用于各种不同的输入数据类型和复杂的任务，如声音识别、自然语言处理、无监督学习等领域。</a:t>
              </a:r>
            </a:p>
          </p:txBody>
        </p:sp>
        <p:sp>
          <p:nvSpPr>
            <p:cNvPr id="16" name="矩形 15"/>
            <p:cNvSpPr/>
            <p:nvPr>
              <p:custDataLst>
                <p:tags r:id="rId10"/>
              </p:custDataLst>
            </p:nvPr>
          </p:nvSpPr>
          <p:spPr>
            <a:xfrm>
              <a:off x="1490" y="2838"/>
              <a:ext cx="3758" cy="215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0" tIns="0" rIns="0" bIns="0" numCol="1" spcCol="0" rtlCol="0" fromWordArt="0" anchor="ctr" anchorCtr="1" forceAA="0" compatLnSpc="1">
              <a:noAutofit/>
            </a:bodyPr>
            <a:lstStyle/>
            <a:p>
              <a:pPr algn="ctr">
                <a:spcBef>
                  <a:spcPct val="0"/>
                </a:spcBef>
                <a:spcAft>
                  <a:spcPct val="0"/>
                </a:spcAft>
              </a:pPr>
              <a:r>
                <a:rPr lang="zh-CN" altLang="en-US" sz="2600" b="1" dirty="0">
                  <a:solidFill>
                    <a:schemeClr val="dk1">
                      <a:lumMod val="85000"/>
                      <a:lumOff val="15000"/>
                    </a:schemeClr>
                  </a:solidFill>
                  <a:latin typeface="+mn-ea"/>
                  <a:cs typeface="+mn-ea"/>
                  <a:sym typeface="+mn-ea"/>
                </a:rPr>
                <a:t>自动特征学习</a:t>
              </a:r>
            </a:p>
            <a:p>
              <a:pPr algn="ctr">
                <a:spcBef>
                  <a:spcPct val="0"/>
                </a:spcBef>
                <a:spcAft>
                  <a:spcPct val="0"/>
                </a:spcAft>
              </a:pPr>
              <a:r>
                <a:rPr lang="zh-CN" altLang="en-US" sz="2600" b="1" dirty="0">
                  <a:solidFill>
                    <a:schemeClr val="dk1">
                      <a:lumMod val="85000"/>
                      <a:lumOff val="15000"/>
                    </a:schemeClr>
                  </a:solidFill>
                  <a:latin typeface="+mn-ea"/>
                  <a:cs typeface="+mn-ea"/>
                  <a:sym typeface="+mn-ea"/>
                </a:rPr>
                <a:t>的优势</a:t>
              </a:r>
            </a:p>
          </p:txBody>
        </p:sp>
      </p:grpSp>
      <p:grpSp>
        <p:nvGrpSpPr>
          <p:cNvPr id="4" name="组合 3"/>
          <p:cNvGrpSpPr/>
          <p:nvPr/>
        </p:nvGrpSpPr>
        <p:grpSpPr>
          <a:xfrm>
            <a:off x="695325" y="3936365"/>
            <a:ext cx="10801350" cy="2221230"/>
            <a:chOff x="1095" y="6199"/>
            <a:chExt cx="17010" cy="3498"/>
          </a:xfrm>
        </p:grpSpPr>
        <p:sp>
          <p:nvSpPr>
            <p:cNvPr id="18" name="缺角矩形 17"/>
            <p:cNvSpPr/>
            <p:nvPr>
              <p:custDataLst>
                <p:tags r:id="rId1"/>
              </p:custDataLst>
            </p:nvPr>
          </p:nvSpPr>
          <p:spPr>
            <a:xfrm>
              <a:off x="1095" y="6199"/>
              <a:ext cx="17010" cy="3498"/>
            </a:xfrm>
            <a:prstGeom prst="plaque">
              <a:avLst>
                <a:gd name="adj" fmla="val 9919"/>
              </a:avLst>
            </a:prstGeom>
            <a:solidFill>
              <a:srgbClr val="FFFFFF"/>
            </a:solidFill>
            <a:ln>
              <a:gradFill>
                <a:gsLst>
                  <a:gs pos="0">
                    <a:schemeClr val="accent1">
                      <a:lumMod val="20000"/>
                      <a:lumOff val="80000"/>
                      <a:alpha val="50000"/>
                    </a:schemeClr>
                  </a:gs>
                  <a:gs pos="100000">
                    <a:schemeClr val="accent1">
                      <a:lumMod val="40000"/>
                      <a:lumOff val="60000"/>
                    </a:schemeClr>
                  </a:gs>
                </a:gsLst>
                <a:lin ang="10800000" scaled="0"/>
              </a:gradFill>
            </a:ln>
            <a:effectLst>
              <a:outerShdw blurRad="190500" dist="127000" dir="2700000" sx="95000" sy="95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缺角矩形 18"/>
            <p:cNvSpPr/>
            <p:nvPr>
              <p:custDataLst>
                <p:tags r:id="rId2"/>
              </p:custDataLst>
            </p:nvPr>
          </p:nvSpPr>
          <p:spPr>
            <a:xfrm>
              <a:off x="1244" y="6387"/>
              <a:ext cx="16711" cy="3121"/>
            </a:xfrm>
            <a:prstGeom prst="plaque">
              <a:avLst>
                <a:gd name="adj" fmla="val 9919"/>
              </a:avLst>
            </a:prstGeom>
            <a:solidFill>
              <a:srgbClr val="FFFFFF"/>
            </a:solidFill>
            <a:ln>
              <a:solidFill>
                <a:schemeClr val="accent1">
                  <a:lumMod val="20000"/>
                  <a:lumOff val="80000"/>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custDataLst>
                <p:tags r:id="rId3"/>
              </p:custDataLst>
            </p:nvPr>
          </p:nvCxnSpPr>
          <p:spPr>
            <a:xfrm>
              <a:off x="5506" y="6984"/>
              <a:ext cx="0" cy="1928"/>
            </a:xfrm>
            <a:prstGeom prst="line">
              <a:avLst/>
            </a:prstGeom>
            <a:ln w="31750" cap="rnd">
              <a:solidFill>
                <a:schemeClr val="accent1">
                  <a:lumMod val="20000"/>
                  <a:lumOff val="80000"/>
                </a:schemeClr>
              </a:solidFill>
              <a:round/>
            </a:ln>
          </p:spPr>
          <p:style>
            <a:lnRef idx="1">
              <a:schemeClr val="accent1"/>
            </a:lnRef>
            <a:fillRef idx="0">
              <a:schemeClr val="accent1"/>
            </a:fillRef>
            <a:effectRef idx="0">
              <a:schemeClr val="accent1"/>
            </a:effectRef>
            <a:fontRef idx="minor">
              <a:schemeClr val="tx1"/>
            </a:fontRef>
          </p:style>
        </p:cxnSp>
        <p:sp>
          <p:nvSpPr>
            <p:cNvPr id="21" name="矩形 20"/>
            <p:cNvSpPr/>
            <p:nvPr>
              <p:custDataLst>
                <p:tags r:id="rId4"/>
              </p:custDataLst>
            </p:nvPr>
          </p:nvSpPr>
          <p:spPr>
            <a:xfrm>
              <a:off x="6030" y="6722"/>
              <a:ext cx="11462" cy="2452"/>
            </a:xfrm>
            <a:prstGeom prst="rect">
              <a:avLst/>
            </a:prstGeom>
            <a:noFill/>
          </p:spPr>
          <p:txBody>
            <a:bodyPr wrap="square" lIns="0" tIns="0" rIns="0" bIns="72000" rtlCol="0" anchor="ctr" anchorCtr="0">
              <a:noAutofit/>
            </a:bodyPr>
            <a:lstStyle/>
            <a:p>
              <a:pPr algn="just">
                <a:lnSpc>
                  <a:spcPct val="150000"/>
                </a:lnSpc>
                <a:spcBef>
                  <a:spcPct val="0"/>
                </a:spcBef>
                <a:spcAft>
                  <a:spcPct val="0"/>
                </a:spcAft>
              </a:pPr>
              <a:r>
                <a:rPr lang="zh-CN" altLang="en-US">
                  <a:solidFill>
                    <a:schemeClr val="dk1">
                      <a:lumMod val="85000"/>
                      <a:lumOff val="15000"/>
                    </a:schemeClr>
                  </a:solidFill>
                  <a:latin typeface="+mn-ea"/>
                  <a:cs typeface="+mn-ea"/>
                </a:rPr>
                <a:t>通过如此高效的抽象能力，深度学习不仅大幅提高了任务处理的准确性，还极大地拓宽了机器学习技术的应用领域，尤其是在需要处理大规模、高复杂度数据的医学、生物科学及其他科技领域。</a:t>
              </a:r>
            </a:p>
          </p:txBody>
        </p:sp>
        <p:sp>
          <p:nvSpPr>
            <p:cNvPr id="22" name="矩形 21"/>
            <p:cNvSpPr/>
            <p:nvPr>
              <p:custDataLst>
                <p:tags r:id="rId5"/>
              </p:custDataLst>
            </p:nvPr>
          </p:nvSpPr>
          <p:spPr>
            <a:xfrm>
              <a:off x="1490" y="6871"/>
              <a:ext cx="3758" cy="215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0" tIns="0" rIns="0" bIns="0" numCol="1" spcCol="0" rtlCol="0" fromWordArt="0" anchor="ctr" anchorCtr="1" forceAA="0" compatLnSpc="1">
              <a:noAutofit/>
            </a:bodyPr>
            <a:lstStyle/>
            <a:p>
              <a:pPr algn="ctr">
                <a:spcBef>
                  <a:spcPct val="0"/>
                </a:spcBef>
                <a:spcAft>
                  <a:spcPct val="0"/>
                </a:spcAft>
              </a:pPr>
              <a:r>
                <a:rPr lang="zh-CN" altLang="en-US" sz="2600" b="1">
                  <a:solidFill>
                    <a:schemeClr val="dk1">
                      <a:lumMod val="85000"/>
                      <a:lumOff val="15000"/>
                    </a:schemeClr>
                  </a:solidFill>
                  <a:latin typeface="+mn-ea"/>
                  <a:cs typeface="+mn-ea"/>
                  <a:sym typeface="+mn-ea"/>
                </a:rPr>
                <a:t>应用领域的扩展</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7880" y="318135"/>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1064893" y="253365"/>
            <a:ext cx="3844927" cy="583565"/>
          </a:xfrm>
          <a:prstGeom prst="rect">
            <a:avLst/>
          </a:prstGeom>
          <a:noFill/>
        </p:spPr>
        <p:txBody>
          <a:bodyPr wrap="square" rtlCol="0">
            <a:spAutoFit/>
          </a:bodyPr>
          <a:lstStyle/>
          <a:p>
            <a:pPr algn="l"/>
            <a:r>
              <a:rPr lang="zh-CN" altLang="en-US" sz="3200" b="1">
                <a:solidFill>
                  <a:srgbClr val="173885"/>
                </a:solidFill>
                <a:latin typeface="+mj-lt"/>
                <a:ea typeface="+mj-lt"/>
                <a:cs typeface="+mj-lt"/>
              </a:rPr>
              <a:t>技术概述</a:t>
            </a:r>
          </a:p>
        </p:txBody>
      </p:sp>
      <p:grpSp>
        <p:nvGrpSpPr>
          <p:cNvPr id="6" name="组合 5"/>
          <p:cNvGrpSpPr/>
          <p:nvPr/>
        </p:nvGrpSpPr>
        <p:grpSpPr>
          <a:xfrm>
            <a:off x="458470" y="1263015"/>
            <a:ext cx="10490835" cy="4817110"/>
            <a:chOff x="722" y="1989"/>
            <a:chExt cx="16521" cy="7586"/>
          </a:xfrm>
        </p:grpSpPr>
        <p:sp>
          <p:nvSpPr>
            <p:cNvPr id="11" name="矩形: 圆角 9"/>
            <p:cNvSpPr/>
            <p:nvPr>
              <p:custDataLst>
                <p:tags r:id="rId1"/>
              </p:custDataLst>
            </p:nvPr>
          </p:nvSpPr>
          <p:spPr>
            <a:xfrm>
              <a:off x="2623" y="2064"/>
              <a:ext cx="4641" cy="3433"/>
            </a:xfrm>
            <a:custGeom>
              <a:avLst/>
              <a:gdLst>
                <a:gd name="connsiteX0" fmla="*/ 0 w 1086416"/>
                <a:gd name="connsiteY0" fmla="*/ 119051 h 714292"/>
                <a:gd name="connsiteX1" fmla="*/ 119051 w 1086416"/>
                <a:gd name="connsiteY1" fmla="*/ 0 h 714292"/>
                <a:gd name="connsiteX2" fmla="*/ 967365 w 1086416"/>
                <a:gd name="connsiteY2" fmla="*/ 0 h 714292"/>
                <a:gd name="connsiteX3" fmla="*/ 1086416 w 1086416"/>
                <a:gd name="connsiteY3" fmla="*/ 119051 h 714292"/>
                <a:gd name="connsiteX4" fmla="*/ 1086416 w 1086416"/>
                <a:gd name="connsiteY4" fmla="*/ 595241 h 714292"/>
                <a:gd name="connsiteX5" fmla="*/ 967365 w 1086416"/>
                <a:gd name="connsiteY5" fmla="*/ 714292 h 714292"/>
                <a:gd name="connsiteX6" fmla="*/ 119051 w 1086416"/>
                <a:gd name="connsiteY6" fmla="*/ 714292 h 714292"/>
                <a:gd name="connsiteX7" fmla="*/ 0 w 1086416"/>
                <a:gd name="connsiteY7" fmla="*/ 595241 h 714292"/>
                <a:gd name="connsiteX8" fmla="*/ 0 w 1086416"/>
                <a:gd name="connsiteY8" fmla="*/ 119051 h 714292"/>
                <a:gd name="connsiteX0-1" fmla="*/ 0 w 1086416"/>
                <a:gd name="connsiteY0-2" fmla="*/ 595241 h 714292"/>
                <a:gd name="connsiteX1-3" fmla="*/ 119051 w 1086416"/>
                <a:gd name="connsiteY1-4" fmla="*/ 0 h 714292"/>
                <a:gd name="connsiteX2-5" fmla="*/ 967365 w 1086416"/>
                <a:gd name="connsiteY2-6" fmla="*/ 0 h 714292"/>
                <a:gd name="connsiteX3-7" fmla="*/ 1086416 w 1086416"/>
                <a:gd name="connsiteY3-8" fmla="*/ 119051 h 714292"/>
                <a:gd name="connsiteX4-9" fmla="*/ 1086416 w 1086416"/>
                <a:gd name="connsiteY4-10" fmla="*/ 595241 h 714292"/>
                <a:gd name="connsiteX5-11" fmla="*/ 967365 w 1086416"/>
                <a:gd name="connsiteY5-12" fmla="*/ 714292 h 714292"/>
                <a:gd name="connsiteX6-13" fmla="*/ 119051 w 1086416"/>
                <a:gd name="connsiteY6-14" fmla="*/ 714292 h 714292"/>
                <a:gd name="connsiteX7-15" fmla="*/ 0 w 1086416"/>
                <a:gd name="connsiteY7-16" fmla="*/ 595241 h 714292"/>
                <a:gd name="connsiteX0-17" fmla="*/ 0 w 2987643"/>
                <a:gd name="connsiteY0-18" fmla="*/ 2080009 h 2082206"/>
                <a:gd name="connsiteX1-19" fmla="*/ 2020278 w 2987643"/>
                <a:gd name="connsiteY1-20" fmla="*/ 0 h 2082206"/>
                <a:gd name="connsiteX2-21" fmla="*/ 2868592 w 2987643"/>
                <a:gd name="connsiteY2-22" fmla="*/ 0 h 2082206"/>
                <a:gd name="connsiteX3-23" fmla="*/ 2987643 w 2987643"/>
                <a:gd name="connsiteY3-24" fmla="*/ 119051 h 2082206"/>
                <a:gd name="connsiteX4-25" fmla="*/ 2987643 w 2987643"/>
                <a:gd name="connsiteY4-26" fmla="*/ 595241 h 2082206"/>
                <a:gd name="connsiteX5-27" fmla="*/ 2868592 w 2987643"/>
                <a:gd name="connsiteY5-28" fmla="*/ 714292 h 2082206"/>
                <a:gd name="connsiteX6-29" fmla="*/ 2020278 w 2987643"/>
                <a:gd name="connsiteY6-30" fmla="*/ 714292 h 2082206"/>
                <a:gd name="connsiteX7-31" fmla="*/ 0 w 2987643"/>
                <a:gd name="connsiteY7-32" fmla="*/ 2080009 h 2082206"/>
                <a:gd name="connsiteX0-33" fmla="*/ 3 w 2987646"/>
                <a:gd name="connsiteY0-34" fmla="*/ 2080009 h 2080017"/>
                <a:gd name="connsiteX1-35" fmla="*/ 2020281 w 2987646"/>
                <a:gd name="connsiteY1-36" fmla="*/ 0 h 2080017"/>
                <a:gd name="connsiteX2-37" fmla="*/ 2868595 w 2987646"/>
                <a:gd name="connsiteY2-38" fmla="*/ 0 h 2080017"/>
                <a:gd name="connsiteX3-39" fmla="*/ 2987646 w 2987646"/>
                <a:gd name="connsiteY3-40" fmla="*/ 119051 h 2080017"/>
                <a:gd name="connsiteX4-41" fmla="*/ 2987646 w 2987646"/>
                <a:gd name="connsiteY4-42" fmla="*/ 595241 h 2080017"/>
                <a:gd name="connsiteX5-43" fmla="*/ 2868595 w 2987646"/>
                <a:gd name="connsiteY5-44" fmla="*/ 714292 h 2080017"/>
                <a:gd name="connsiteX6-45" fmla="*/ 2020281 w 2987646"/>
                <a:gd name="connsiteY6-46" fmla="*/ 714292 h 2080017"/>
                <a:gd name="connsiteX7-47" fmla="*/ 3 w 2987646"/>
                <a:gd name="connsiteY7-48" fmla="*/ 2080009 h 2080017"/>
                <a:gd name="connsiteX0-49" fmla="*/ 4 w 2985265"/>
                <a:gd name="connsiteY0-50" fmla="*/ 2170497 h 2170504"/>
                <a:gd name="connsiteX1-51" fmla="*/ 2017900 w 2985265"/>
                <a:gd name="connsiteY1-52" fmla="*/ 0 h 2170504"/>
                <a:gd name="connsiteX2-53" fmla="*/ 2866214 w 2985265"/>
                <a:gd name="connsiteY2-54" fmla="*/ 0 h 2170504"/>
                <a:gd name="connsiteX3-55" fmla="*/ 2985265 w 2985265"/>
                <a:gd name="connsiteY3-56" fmla="*/ 119051 h 2170504"/>
                <a:gd name="connsiteX4-57" fmla="*/ 2985265 w 2985265"/>
                <a:gd name="connsiteY4-58" fmla="*/ 595241 h 2170504"/>
                <a:gd name="connsiteX5-59" fmla="*/ 2866214 w 2985265"/>
                <a:gd name="connsiteY5-60" fmla="*/ 714292 h 2170504"/>
                <a:gd name="connsiteX6-61" fmla="*/ 2017900 w 2985265"/>
                <a:gd name="connsiteY6-62" fmla="*/ 714292 h 2170504"/>
                <a:gd name="connsiteX7-63" fmla="*/ 4 w 2985265"/>
                <a:gd name="connsiteY7-64" fmla="*/ 2170497 h 2170504"/>
                <a:gd name="connsiteX0-65" fmla="*/ 4 w 2968597"/>
                <a:gd name="connsiteY0-66" fmla="*/ 2384809 h 2384815"/>
                <a:gd name="connsiteX1-67" fmla="*/ 2001232 w 2968597"/>
                <a:gd name="connsiteY1-68" fmla="*/ 0 h 2384815"/>
                <a:gd name="connsiteX2-69" fmla="*/ 2849546 w 2968597"/>
                <a:gd name="connsiteY2-70" fmla="*/ 0 h 2384815"/>
                <a:gd name="connsiteX3-71" fmla="*/ 2968597 w 2968597"/>
                <a:gd name="connsiteY3-72" fmla="*/ 119051 h 2384815"/>
                <a:gd name="connsiteX4-73" fmla="*/ 2968597 w 2968597"/>
                <a:gd name="connsiteY4-74" fmla="*/ 595241 h 2384815"/>
                <a:gd name="connsiteX5-75" fmla="*/ 2849546 w 2968597"/>
                <a:gd name="connsiteY5-76" fmla="*/ 714292 h 2384815"/>
                <a:gd name="connsiteX6-77" fmla="*/ 2001232 w 2968597"/>
                <a:gd name="connsiteY6-78" fmla="*/ 714292 h 2384815"/>
                <a:gd name="connsiteX7-79" fmla="*/ 4 w 2968597"/>
                <a:gd name="connsiteY7-80" fmla="*/ 2384809 h 2384815"/>
                <a:gd name="connsiteX0-81" fmla="*/ 4 w 2947166"/>
                <a:gd name="connsiteY0-82" fmla="*/ 2180022 h 2180029"/>
                <a:gd name="connsiteX1-83" fmla="*/ 1979801 w 2947166"/>
                <a:gd name="connsiteY1-84" fmla="*/ 0 h 2180029"/>
                <a:gd name="connsiteX2-85" fmla="*/ 2828115 w 2947166"/>
                <a:gd name="connsiteY2-86" fmla="*/ 0 h 2180029"/>
                <a:gd name="connsiteX3-87" fmla="*/ 2947166 w 2947166"/>
                <a:gd name="connsiteY3-88" fmla="*/ 119051 h 2180029"/>
                <a:gd name="connsiteX4-89" fmla="*/ 2947166 w 2947166"/>
                <a:gd name="connsiteY4-90" fmla="*/ 595241 h 2180029"/>
                <a:gd name="connsiteX5-91" fmla="*/ 2828115 w 2947166"/>
                <a:gd name="connsiteY5-92" fmla="*/ 714292 h 2180029"/>
                <a:gd name="connsiteX6-93" fmla="*/ 1979801 w 2947166"/>
                <a:gd name="connsiteY6-94" fmla="*/ 714292 h 2180029"/>
                <a:gd name="connsiteX7-95" fmla="*/ 4 w 2947166"/>
                <a:gd name="connsiteY7-96" fmla="*/ 2180022 h 21800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947166" h="2180029">
                  <a:moveTo>
                    <a:pt x="4" y="2180022"/>
                  </a:moveTo>
                  <a:cubicBezTo>
                    <a:pt x="-2377" y="2176185"/>
                    <a:pt x="1306375" y="693336"/>
                    <a:pt x="1979801" y="0"/>
                  </a:cubicBezTo>
                  <a:lnTo>
                    <a:pt x="2828115" y="0"/>
                  </a:lnTo>
                  <a:cubicBezTo>
                    <a:pt x="2893865" y="0"/>
                    <a:pt x="2947166" y="53301"/>
                    <a:pt x="2947166" y="119051"/>
                  </a:cubicBezTo>
                  <a:lnTo>
                    <a:pt x="2947166" y="595241"/>
                  </a:lnTo>
                  <a:cubicBezTo>
                    <a:pt x="2947166" y="660991"/>
                    <a:pt x="2893865" y="714292"/>
                    <a:pt x="2828115" y="714292"/>
                  </a:cubicBezTo>
                  <a:lnTo>
                    <a:pt x="1979801" y="714292"/>
                  </a:lnTo>
                  <a:cubicBezTo>
                    <a:pt x="1914051" y="714292"/>
                    <a:pt x="2385" y="2183859"/>
                    <a:pt x="4" y="2180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14" name="矩形: 圆角 9"/>
            <p:cNvSpPr/>
            <p:nvPr>
              <p:custDataLst>
                <p:tags r:id="rId2"/>
              </p:custDataLst>
            </p:nvPr>
          </p:nvSpPr>
          <p:spPr>
            <a:xfrm flipV="1">
              <a:off x="2612" y="5692"/>
              <a:ext cx="4652" cy="3478"/>
            </a:xfrm>
            <a:custGeom>
              <a:avLst/>
              <a:gdLst>
                <a:gd name="connsiteX0" fmla="*/ 0 w 1086416"/>
                <a:gd name="connsiteY0" fmla="*/ 119051 h 714292"/>
                <a:gd name="connsiteX1" fmla="*/ 119051 w 1086416"/>
                <a:gd name="connsiteY1" fmla="*/ 0 h 714292"/>
                <a:gd name="connsiteX2" fmla="*/ 967365 w 1086416"/>
                <a:gd name="connsiteY2" fmla="*/ 0 h 714292"/>
                <a:gd name="connsiteX3" fmla="*/ 1086416 w 1086416"/>
                <a:gd name="connsiteY3" fmla="*/ 119051 h 714292"/>
                <a:gd name="connsiteX4" fmla="*/ 1086416 w 1086416"/>
                <a:gd name="connsiteY4" fmla="*/ 595241 h 714292"/>
                <a:gd name="connsiteX5" fmla="*/ 967365 w 1086416"/>
                <a:gd name="connsiteY5" fmla="*/ 714292 h 714292"/>
                <a:gd name="connsiteX6" fmla="*/ 119051 w 1086416"/>
                <a:gd name="connsiteY6" fmla="*/ 714292 h 714292"/>
                <a:gd name="connsiteX7" fmla="*/ 0 w 1086416"/>
                <a:gd name="connsiteY7" fmla="*/ 595241 h 714292"/>
                <a:gd name="connsiteX8" fmla="*/ 0 w 1086416"/>
                <a:gd name="connsiteY8" fmla="*/ 119051 h 714292"/>
                <a:gd name="connsiteX0-1" fmla="*/ 0 w 1086416"/>
                <a:gd name="connsiteY0-2" fmla="*/ 595241 h 714292"/>
                <a:gd name="connsiteX1-3" fmla="*/ 119051 w 1086416"/>
                <a:gd name="connsiteY1-4" fmla="*/ 0 h 714292"/>
                <a:gd name="connsiteX2-5" fmla="*/ 967365 w 1086416"/>
                <a:gd name="connsiteY2-6" fmla="*/ 0 h 714292"/>
                <a:gd name="connsiteX3-7" fmla="*/ 1086416 w 1086416"/>
                <a:gd name="connsiteY3-8" fmla="*/ 119051 h 714292"/>
                <a:gd name="connsiteX4-9" fmla="*/ 1086416 w 1086416"/>
                <a:gd name="connsiteY4-10" fmla="*/ 595241 h 714292"/>
                <a:gd name="connsiteX5-11" fmla="*/ 967365 w 1086416"/>
                <a:gd name="connsiteY5-12" fmla="*/ 714292 h 714292"/>
                <a:gd name="connsiteX6-13" fmla="*/ 119051 w 1086416"/>
                <a:gd name="connsiteY6-14" fmla="*/ 714292 h 714292"/>
                <a:gd name="connsiteX7-15" fmla="*/ 0 w 1086416"/>
                <a:gd name="connsiteY7-16" fmla="*/ 595241 h 714292"/>
                <a:gd name="connsiteX0-17" fmla="*/ 0 w 2987643"/>
                <a:gd name="connsiteY0-18" fmla="*/ 2080009 h 2082206"/>
                <a:gd name="connsiteX1-19" fmla="*/ 2020278 w 2987643"/>
                <a:gd name="connsiteY1-20" fmla="*/ 0 h 2082206"/>
                <a:gd name="connsiteX2-21" fmla="*/ 2868592 w 2987643"/>
                <a:gd name="connsiteY2-22" fmla="*/ 0 h 2082206"/>
                <a:gd name="connsiteX3-23" fmla="*/ 2987643 w 2987643"/>
                <a:gd name="connsiteY3-24" fmla="*/ 119051 h 2082206"/>
                <a:gd name="connsiteX4-25" fmla="*/ 2987643 w 2987643"/>
                <a:gd name="connsiteY4-26" fmla="*/ 595241 h 2082206"/>
                <a:gd name="connsiteX5-27" fmla="*/ 2868592 w 2987643"/>
                <a:gd name="connsiteY5-28" fmla="*/ 714292 h 2082206"/>
                <a:gd name="connsiteX6-29" fmla="*/ 2020278 w 2987643"/>
                <a:gd name="connsiteY6-30" fmla="*/ 714292 h 2082206"/>
                <a:gd name="connsiteX7-31" fmla="*/ 0 w 2987643"/>
                <a:gd name="connsiteY7-32" fmla="*/ 2080009 h 2082206"/>
                <a:gd name="connsiteX0-33" fmla="*/ 3 w 2987646"/>
                <a:gd name="connsiteY0-34" fmla="*/ 2080009 h 2080009"/>
                <a:gd name="connsiteX1-35" fmla="*/ 2020281 w 2987646"/>
                <a:gd name="connsiteY1-36" fmla="*/ 0 h 2080009"/>
                <a:gd name="connsiteX2-37" fmla="*/ 2868595 w 2987646"/>
                <a:gd name="connsiteY2-38" fmla="*/ 0 h 2080009"/>
                <a:gd name="connsiteX3-39" fmla="*/ 2987646 w 2987646"/>
                <a:gd name="connsiteY3-40" fmla="*/ 119051 h 2080009"/>
                <a:gd name="connsiteX4-41" fmla="*/ 2987646 w 2987646"/>
                <a:gd name="connsiteY4-42" fmla="*/ 595241 h 2080009"/>
                <a:gd name="connsiteX5-43" fmla="*/ 2868595 w 2987646"/>
                <a:gd name="connsiteY5-44" fmla="*/ 714292 h 2080009"/>
                <a:gd name="connsiteX6-45" fmla="*/ 2020281 w 2987646"/>
                <a:gd name="connsiteY6-46" fmla="*/ 714292 h 2080009"/>
                <a:gd name="connsiteX7-47" fmla="*/ 3 w 2987646"/>
                <a:gd name="connsiteY7-48" fmla="*/ 2080009 h 2080009"/>
                <a:gd name="connsiteX0-49" fmla="*/ 3 w 2987646"/>
                <a:gd name="connsiteY0-50" fmla="*/ 2144303 h 2144303"/>
                <a:gd name="connsiteX1-51" fmla="*/ 2020281 w 2987646"/>
                <a:gd name="connsiteY1-52" fmla="*/ 0 h 2144303"/>
                <a:gd name="connsiteX2-53" fmla="*/ 2868595 w 2987646"/>
                <a:gd name="connsiteY2-54" fmla="*/ 0 h 2144303"/>
                <a:gd name="connsiteX3-55" fmla="*/ 2987646 w 2987646"/>
                <a:gd name="connsiteY3-56" fmla="*/ 119051 h 2144303"/>
                <a:gd name="connsiteX4-57" fmla="*/ 2987646 w 2987646"/>
                <a:gd name="connsiteY4-58" fmla="*/ 595241 h 2144303"/>
                <a:gd name="connsiteX5-59" fmla="*/ 2868595 w 2987646"/>
                <a:gd name="connsiteY5-60" fmla="*/ 714292 h 2144303"/>
                <a:gd name="connsiteX6-61" fmla="*/ 2020281 w 2987646"/>
                <a:gd name="connsiteY6-62" fmla="*/ 714292 h 2144303"/>
                <a:gd name="connsiteX7-63" fmla="*/ 3 w 2987646"/>
                <a:gd name="connsiteY7-64" fmla="*/ 2144303 h 2144303"/>
                <a:gd name="connsiteX0-65" fmla="*/ 4 w 2968597"/>
                <a:gd name="connsiteY0-66" fmla="*/ 2387190 h 2387190"/>
                <a:gd name="connsiteX1-67" fmla="*/ 2001232 w 2968597"/>
                <a:gd name="connsiteY1-68" fmla="*/ 0 h 2387190"/>
                <a:gd name="connsiteX2-69" fmla="*/ 2849546 w 2968597"/>
                <a:gd name="connsiteY2-70" fmla="*/ 0 h 2387190"/>
                <a:gd name="connsiteX3-71" fmla="*/ 2968597 w 2968597"/>
                <a:gd name="connsiteY3-72" fmla="*/ 119051 h 2387190"/>
                <a:gd name="connsiteX4-73" fmla="*/ 2968597 w 2968597"/>
                <a:gd name="connsiteY4-74" fmla="*/ 595241 h 2387190"/>
                <a:gd name="connsiteX5-75" fmla="*/ 2849546 w 2968597"/>
                <a:gd name="connsiteY5-76" fmla="*/ 714292 h 2387190"/>
                <a:gd name="connsiteX6-77" fmla="*/ 2001232 w 2968597"/>
                <a:gd name="connsiteY6-78" fmla="*/ 714292 h 2387190"/>
                <a:gd name="connsiteX7-79" fmla="*/ 4 w 2968597"/>
                <a:gd name="connsiteY7-80" fmla="*/ 2387190 h 2387190"/>
                <a:gd name="connsiteX0-81" fmla="*/ 4 w 2954310"/>
                <a:gd name="connsiteY0-82" fmla="*/ 2208597 h 2208597"/>
                <a:gd name="connsiteX1-83" fmla="*/ 1986945 w 2954310"/>
                <a:gd name="connsiteY1-84" fmla="*/ 0 h 2208597"/>
                <a:gd name="connsiteX2-85" fmla="*/ 2835259 w 2954310"/>
                <a:gd name="connsiteY2-86" fmla="*/ 0 h 2208597"/>
                <a:gd name="connsiteX3-87" fmla="*/ 2954310 w 2954310"/>
                <a:gd name="connsiteY3-88" fmla="*/ 119051 h 2208597"/>
                <a:gd name="connsiteX4-89" fmla="*/ 2954310 w 2954310"/>
                <a:gd name="connsiteY4-90" fmla="*/ 595241 h 2208597"/>
                <a:gd name="connsiteX5-91" fmla="*/ 2835259 w 2954310"/>
                <a:gd name="connsiteY5-92" fmla="*/ 714292 h 2208597"/>
                <a:gd name="connsiteX6-93" fmla="*/ 1986945 w 2954310"/>
                <a:gd name="connsiteY6-94" fmla="*/ 714292 h 2208597"/>
                <a:gd name="connsiteX7-95" fmla="*/ 4 w 2954310"/>
                <a:gd name="connsiteY7-96" fmla="*/ 2208597 h 22085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954310" h="2208597">
                  <a:moveTo>
                    <a:pt x="4" y="2208597"/>
                  </a:moveTo>
                  <a:cubicBezTo>
                    <a:pt x="-2377" y="2209522"/>
                    <a:pt x="1313519" y="693336"/>
                    <a:pt x="1986945" y="0"/>
                  </a:cubicBezTo>
                  <a:lnTo>
                    <a:pt x="2835259" y="0"/>
                  </a:lnTo>
                  <a:cubicBezTo>
                    <a:pt x="2901009" y="0"/>
                    <a:pt x="2954310" y="53301"/>
                    <a:pt x="2954310" y="119051"/>
                  </a:cubicBezTo>
                  <a:lnTo>
                    <a:pt x="2954310" y="595241"/>
                  </a:lnTo>
                  <a:cubicBezTo>
                    <a:pt x="2954310" y="660991"/>
                    <a:pt x="2901009" y="714292"/>
                    <a:pt x="2835259" y="714292"/>
                  </a:cubicBezTo>
                  <a:lnTo>
                    <a:pt x="1986945" y="714292"/>
                  </a:lnTo>
                  <a:cubicBezTo>
                    <a:pt x="1921195" y="714292"/>
                    <a:pt x="2385" y="2207672"/>
                    <a:pt x="4" y="220859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19" name="任意多边形: 形状 15"/>
            <p:cNvSpPr/>
            <p:nvPr>
              <p:custDataLst>
                <p:tags r:id="rId3"/>
              </p:custDataLst>
            </p:nvPr>
          </p:nvSpPr>
          <p:spPr>
            <a:xfrm>
              <a:off x="6151" y="5239"/>
              <a:ext cx="748" cy="748"/>
            </a:xfrm>
            <a:custGeom>
              <a:avLst/>
              <a:gdLst>
                <a:gd name="connsiteX0" fmla="*/ 263520 w 527808"/>
                <a:gd name="connsiteY0" fmla="*/ 527425 h 527808"/>
                <a:gd name="connsiteX1" fmla="*/ -384 w 527808"/>
                <a:gd name="connsiteY1" fmla="*/ 263520 h 527808"/>
                <a:gd name="connsiteX2" fmla="*/ 263520 w 527808"/>
                <a:gd name="connsiteY2" fmla="*/ -384 h 527808"/>
                <a:gd name="connsiteX3" fmla="*/ 527425 w 527808"/>
                <a:gd name="connsiteY3" fmla="*/ 263520 h 527808"/>
                <a:gd name="connsiteX4" fmla="*/ 263520 w 527808"/>
                <a:gd name="connsiteY4" fmla="*/ 527425 h 527808"/>
                <a:gd name="connsiteX5" fmla="*/ 241528 w 527808"/>
                <a:gd name="connsiteY5" fmla="*/ 393648 h 527808"/>
                <a:gd name="connsiteX6" fmla="*/ 241528 w 527808"/>
                <a:gd name="connsiteY6" fmla="*/ 417464 h 527808"/>
                <a:gd name="connsiteX7" fmla="*/ 263520 w 527808"/>
                <a:gd name="connsiteY7" fmla="*/ 439456 h 527808"/>
                <a:gd name="connsiteX8" fmla="*/ 285512 w 527808"/>
                <a:gd name="connsiteY8" fmla="*/ 417464 h 527808"/>
                <a:gd name="connsiteX9" fmla="*/ 285512 w 527808"/>
                <a:gd name="connsiteY9" fmla="*/ 393648 h 527808"/>
                <a:gd name="connsiteX10" fmla="*/ 393648 w 527808"/>
                <a:gd name="connsiteY10" fmla="*/ 285512 h 527808"/>
                <a:gd name="connsiteX11" fmla="*/ 417464 w 527808"/>
                <a:gd name="connsiteY11" fmla="*/ 285512 h 527808"/>
                <a:gd name="connsiteX12" fmla="*/ 439456 w 527808"/>
                <a:gd name="connsiteY12" fmla="*/ 263520 h 527808"/>
                <a:gd name="connsiteX13" fmla="*/ 417464 w 527808"/>
                <a:gd name="connsiteY13" fmla="*/ 241528 h 527808"/>
                <a:gd name="connsiteX14" fmla="*/ 393648 w 527808"/>
                <a:gd name="connsiteY14" fmla="*/ 241528 h 527808"/>
                <a:gd name="connsiteX15" fmla="*/ 285512 w 527808"/>
                <a:gd name="connsiteY15" fmla="*/ 133393 h 527808"/>
                <a:gd name="connsiteX16" fmla="*/ 285512 w 527808"/>
                <a:gd name="connsiteY16" fmla="*/ 109576 h 527808"/>
                <a:gd name="connsiteX17" fmla="*/ 263520 w 527808"/>
                <a:gd name="connsiteY17" fmla="*/ 87584 h 527808"/>
                <a:gd name="connsiteX18" fmla="*/ 241528 w 527808"/>
                <a:gd name="connsiteY18" fmla="*/ 109576 h 527808"/>
                <a:gd name="connsiteX19" fmla="*/ 241528 w 527808"/>
                <a:gd name="connsiteY19" fmla="*/ 133393 h 527808"/>
                <a:gd name="connsiteX20" fmla="*/ 133393 w 527808"/>
                <a:gd name="connsiteY20" fmla="*/ 241528 h 527808"/>
                <a:gd name="connsiteX21" fmla="*/ 109576 w 527808"/>
                <a:gd name="connsiteY21" fmla="*/ 241528 h 527808"/>
                <a:gd name="connsiteX22" fmla="*/ 87584 w 527808"/>
                <a:gd name="connsiteY22" fmla="*/ 263520 h 527808"/>
                <a:gd name="connsiteX23" fmla="*/ 109576 w 527808"/>
                <a:gd name="connsiteY23" fmla="*/ 285512 h 527808"/>
                <a:gd name="connsiteX24" fmla="*/ 133393 w 527808"/>
                <a:gd name="connsiteY24" fmla="*/ 285512 h 527808"/>
                <a:gd name="connsiteX25" fmla="*/ 241528 w 527808"/>
                <a:gd name="connsiteY25" fmla="*/ 393648 h 527808"/>
                <a:gd name="connsiteX26" fmla="*/ 263520 w 527808"/>
                <a:gd name="connsiteY26" fmla="*/ 362484 h 527808"/>
                <a:gd name="connsiteX27" fmla="*/ 164556 w 527808"/>
                <a:gd name="connsiteY27" fmla="*/ 263520 h 527808"/>
                <a:gd name="connsiteX28" fmla="*/ 263520 w 527808"/>
                <a:gd name="connsiteY28" fmla="*/ 164556 h 527808"/>
                <a:gd name="connsiteX29" fmla="*/ 362484 w 527808"/>
                <a:gd name="connsiteY29" fmla="*/ 263520 h 527808"/>
                <a:gd name="connsiteX30" fmla="*/ 263520 w 527808"/>
                <a:gd name="connsiteY30" fmla="*/ 362484 h 527808"/>
                <a:gd name="connsiteX31" fmla="*/ 263520 w 527808"/>
                <a:gd name="connsiteY31" fmla="*/ 318500 h 527808"/>
                <a:gd name="connsiteX32" fmla="*/ 318500 w 527808"/>
                <a:gd name="connsiteY32" fmla="*/ 263520 h 527808"/>
                <a:gd name="connsiteX33" fmla="*/ 263520 w 527808"/>
                <a:gd name="connsiteY33" fmla="*/ 208540 h 527808"/>
                <a:gd name="connsiteX34" fmla="*/ 208540 w 527808"/>
                <a:gd name="connsiteY34" fmla="*/ 263520 h 527808"/>
                <a:gd name="connsiteX35" fmla="*/ 263520 w 527808"/>
                <a:gd name="connsiteY35" fmla="*/ 318500 h 52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7808" h="527808">
                  <a:moveTo>
                    <a:pt x="263520" y="527425"/>
                  </a:moveTo>
                  <a:cubicBezTo>
                    <a:pt x="117770" y="527425"/>
                    <a:pt x="-384" y="409270"/>
                    <a:pt x="-384" y="263520"/>
                  </a:cubicBezTo>
                  <a:cubicBezTo>
                    <a:pt x="-384" y="117770"/>
                    <a:pt x="117770" y="-384"/>
                    <a:pt x="263520" y="-384"/>
                  </a:cubicBezTo>
                  <a:cubicBezTo>
                    <a:pt x="409270" y="-384"/>
                    <a:pt x="527425" y="117770"/>
                    <a:pt x="527425" y="263520"/>
                  </a:cubicBezTo>
                  <a:cubicBezTo>
                    <a:pt x="527425" y="409270"/>
                    <a:pt x="409270" y="527425"/>
                    <a:pt x="263520" y="527425"/>
                  </a:cubicBezTo>
                  <a:moveTo>
                    <a:pt x="241528" y="393648"/>
                  </a:moveTo>
                  <a:lnTo>
                    <a:pt x="241528" y="417464"/>
                  </a:lnTo>
                  <a:cubicBezTo>
                    <a:pt x="241528" y="429610"/>
                    <a:pt x="251374" y="439456"/>
                    <a:pt x="263520" y="439456"/>
                  </a:cubicBezTo>
                  <a:cubicBezTo>
                    <a:pt x="275666" y="439456"/>
                    <a:pt x="285512" y="429610"/>
                    <a:pt x="285512" y="417464"/>
                  </a:cubicBezTo>
                  <a:lnTo>
                    <a:pt x="285512" y="393648"/>
                  </a:lnTo>
                  <a:cubicBezTo>
                    <a:pt x="340767" y="384378"/>
                    <a:pt x="384378" y="340767"/>
                    <a:pt x="393648" y="285512"/>
                  </a:cubicBezTo>
                  <a:lnTo>
                    <a:pt x="417464" y="285512"/>
                  </a:lnTo>
                  <a:cubicBezTo>
                    <a:pt x="429610" y="285512"/>
                    <a:pt x="439456" y="275666"/>
                    <a:pt x="439456" y="263520"/>
                  </a:cubicBezTo>
                  <a:cubicBezTo>
                    <a:pt x="439456" y="251374"/>
                    <a:pt x="429610" y="241528"/>
                    <a:pt x="417464" y="241528"/>
                  </a:cubicBezTo>
                  <a:lnTo>
                    <a:pt x="393648" y="241528"/>
                  </a:lnTo>
                  <a:cubicBezTo>
                    <a:pt x="384378" y="186273"/>
                    <a:pt x="340767" y="142662"/>
                    <a:pt x="285512" y="133393"/>
                  </a:cubicBezTo>
                  <a:lnTo>
                    <a:pt x="285512" y="109576"/>
                  </a:lnTo>
                  <a:cubicBezTo>
                    <a:pt x="285512" y="97430"/>
                    <a:pt x="275666" y="87584"/>
                    <a:pt x="263520" y="87584"/>
                  </a:cubicBezTo>
                  <a:cubicBezTo>
                    <a:pt x="251374" y="87584"/>
                    <a:pt x="241528" y="97430"/>
                    <a:pt x="241528" y="109576"/>
                  </a:cubicBezTo>
                  <a:lnTo>
                    <a:pt x="241528" y="133393"/>
                  </a:lnTo>
                  <a:cubicBezTo>
                    <a:pt x="186273" y="142662"/>
                    <a:pt x="142662" y="186273"/>
                    <a:pt x="133393" y="241528"/>
                  </a:cubicBezTo>
                  <a:lnTo>
                    <a:pt x="109576" y="241528"/>
                  </a:lnTo>
                  <a:cubicBezTo>
                    <a:pt x="97430" y="241528"/>
                    <a:pt x="87584" y="251374"/>
                    <a:pt x="87584" y="263520"/>
                  </a:cubicBezTo>
                  <a:cubicBezTo>
                    <a:pt x="87584" y="275666"/>
                    <a:pt x="97430" y="285512"/>
                    <a:pt x="109576" y="285512"/>
                  </a:cubicBezTo>
                  <a:lnTo>
                    <a:pt x="133393" y="285512"/>
                  </a:lnTo>
                  <a:cubicBezTo>
                    <a:pt x="142662" y="340767"/>
                    <a:pt x="186273" y="384378"/>
                    <a:pt x="241528" y="393648"/>
                  </a:cubicBezTo>
                  <a:moveTo>
                    <a:pt x="263520" y="362484"/>
                  </a:moveTo>
                  <a:cubicBezTo>
                    <a:pt x="208864" y="362484"/>
                    <a:pt x="164556" y="318177"/>
                    <a:pt x="164556" y="263520"/>
                  </a:cubicBezTo>
                  <a:cubicBezTo>
                    <a:pt x="164556" y="208864"/>
                    <a:pt x="208864" y="164556"/>
                    <a:pt x="263520" y="164556"/>
                  </a:cubicBezTo>
                  <a:cubicBezTo>
                    <a:pt x="318177" y="164556"/>
                    <a:pt x="362484" y="208864"/>
                    <a:pt x="362484" y="263520"/>
                  </a:cubicBezTo>
                  <a:cubicBezTo>
                    <a:pt x="362484" y="318177"/>
                    <a:pt x="318177" y="362484"/>
                    <a:pt x="263520" y="362484"/>
                  </a:cubicBezTo>
                  <a:moveTo>
                    <a:pt x="263520" y="318500"/>
                  </a:moveTo>
                  <a:cubicBezTo>
                    <a:pt x="293885" y="318500"/>
                    <a:pt x="318500" y="293885"/>
                    <a:pt x="318500" y="263520"/>
                  </a:cubicBezTo>
                  <a:cubicBezTo>
                    <a:pt x="318500" y="233155"/>
                    <a:pt x="293885" y="208540"/>
                    <a:pt x="263520" y="208540"/>
                  </a:cubicBezTo>
                  <a:cubicBezTo>
                    <a:pt x="233155" y="208540"/>
                    <a:pt x="208540" y="233155"/>
                    <a:pt x="208540" y="263520"/>
                  </a:cubicBezTo>
                  <a:cubicBezTo>
                    <a:pt x="208540" y="293885"/>
                    <a:pt x="233155" y="318500"/>
                    <a:pt x="263520" y="318500"/>
                  </a:cubicBezTo>
                </a:path>
              </a:pathLst>
            </a:custGeom>
            <a:solidFill>
              <a:srgbClr val="FFFFFF"/>
            </a:solidFill>
            <a:ln w="682" cap="flat">
              <a:noFill/>
              <a:prstDash val="solid"/>
              <a:miter/>
            </a:ln>
          </p:spPr>
          <p:txBody>
            <a:bodyPr rtlCol="0" anchor="ctr"/>
            <a:lstStyle/>
            <a:p>
              <a:endParaRPr lang="zh-CN" altLang="en-US"/>
            </a:p>
          </p:txBody>
        </p:sp>
        <p:sp>
          <p:nvSpPr>
            <p:cNvPr id="20" name="任意多边形: 形状 16"/>
            <p:cNvSpPr/>
            <p:nvPr>
              <p:custDataLst>
                <p:tags r:id="rId4"/>
              </p:custDataLst>
            </p:nvPr>
          </p:nvSpPr>
          <p:spPr>
            <a:xfrm flipH="1">
              <a:off x="6142" y="8244"/>
              <a:ext cx="748" cy="748"/>
            </a:xfrm>
            <a:custGeom>
              <a:avLst/>
              <a:gdLst>
                <a:gd name="connsiteX0" fmla="*/ 263520 w 527808"/>
                <a:gd name="connsiteY0" fmla="*/ 527425 h 527808"/>
                <a:gd name="connsiteX1" fmla="*/ -384 w 527808"/>
                <a:gd name="connsiteY1" fmla="*/ 263520 h 527808"/>
                <a:gd name="connsiteX2" fmla="*/ 263520 w 527808"/>
                <a:gd name="connsiteY2" fmla="*/ -384 h 527808"/>
                <a:gd name="connsiteX3" fmla="*/ 527425 w 527808"/>
                <a:gd name="connsiteY3" fmla="*/ 263520 h 527808"/>
                <a:gd name="connsiteX4" fmla="*/ 263520 w 527808"/>
                <a:gd name="connsiteY4" fmla="*/ 527425 h 527808"/>
                <a:gd name="connsiteX5" fmla="*/ 145688 w 527808"/>
                <a:gd name="connsiteY5" fmla="*/ 238959 h 527808"/>
                <a:gd name="connsiteX6" fmla="*/ 172516 w 527808"/>
                <a:gd name="connsiteY6" fmla="*/ 372385 h 527808"/>
                <a:gd name="connsiteX7" fmla="*/ 275167 w 527808"/>
                <a:gd name="connsiteY7" fmla="*/ 312392 h 527808"/>
                <a:gd name="connsiteX8" fmla="*/ 294486 w 527808"/>
                <a:gd name="connsiteY8" fmla="*/ 326803 h 527808"/>
                <a:gd name="connsiteX9" fmla="*/ 290214 w 527808"/>
                <a:gd name="connsiteY9" fmla="*/ 366167 h 527808"/>
                <a:gd name="connsiteX10" fmla="*/ 279801 w 527808"/>
                <a:gd name="connsiteY10" fmla="*/ 384404 h 527808"/>
                <a:gd name="connsiteX11" fmla="*/ 290296 w 527808"/>
                <a:gd name="connsiteY11" fmla="*/ 397994 h 527808"/>
                <a:gd name="connsiteX12" fmla="*/ 324091 w 527808"/>
                <a:gd name="connsiteY12" fmla="*/ 402792 h 527808"/>
                <a:gd name="connsiteX13" fmla="*/ 336339 w 527808"/>
                <a:gd name="connsiteY13" fmla="*/ 384862 h 527808"/>
                <a:gd name="connsiteX14" fmla="*/ 341652 w 527808"/>
                <a:gd name="connsiteY14" fmla="*/ 336300 h 527808"/>
                <a:gd name="connsiteX15" fmla="*/ 361344 w 527808"/>
                <a:gd name="connsiteY15" fmla="*/ 314622 h 527808"/>
                <a:gd name="connsiteX16" fmla="*/ 373608 w 527808"/>
                <a:gd name="connsiteY16" fmla="*/ 315794 h 527808"/>
                <a:gd name="connsiteX17" fmla="*/ 405680 w 527808"/>
                <a:gd name="connsiteY17" fmla="*/ 282041 h 527808"/>
                <a:gd name="connsiteX18" fmla="*/ 381890 w 527808"/>
                <a:gd name="connsiteY18" fmla="*/ 239049 h 527808"/>
                <a:gd name="connsiteX19" fmla="*/ 199586 w 527808"/>
                <a:gd name="connsiteY19" fmla="*/ 118938 h 527808"/>
                <a:gd name="connsiteX20" fmla="*/ 145688 w 527808"/>
                <a:gd name="connsiteY20" fmla="*/ 238959 h 527808"/>
                <a:gd name="connsiteX21" fmla="*/ 180302 w 527808"/>
                <a:gd name="connsiteY21" fmla="*/ 335424 h 527808"/>
                <a:gd name="connsiteX22" fmla="*/ 169273 w 527808"/>
                <a:gd name="connsiteY22" fmla="*/ 244901 h 527808"/>
                <a:gd name="connsiteX23" fmla="*/ 199266 w 527808"/>
                <a:gd name="connsiteY23" fmla="*/ 155809 h 527808"/>
                <a:gd name="connsiteX24" fmla="*/ 212282 w 527808"/>
                <a:gd name="connsiteY24" fmla="*/ 251372 h 527808"/>
                <a:gd name="connsiteX25" fmla="*/ 180302 w 527808"/>
                <a:gd name="connsiteY25" fmla="*/ 335424 h 52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7808" h="527808">
                  <a:moveTo>
                    <a:pt x="263520" y="527425"/>
                  </a:moveTo>
                  <a:cubicBezTo>
                    <a:pt x="117770" y="527425"/>
                    <a:pt x="-384" y="409270"/>
                    <a:pt x="-384" y="263520"/>
                  </a:cubicBezTo>
                  <a:cubicBezTo>
                    <a:pt x="-384" y="117770"/>
                    <a:pt x="117770" y="-384"/>
                    <a:pt x="263520" y="-384"/>
                  </a:cubicBezTo>
                  <a:cubicBezTo>
                    <a:pt x="409270" y="-384"/>
                    <a:pt x="527425" y="117770"/>
                    <a:pt x="527425" y="263520"/>
                  </a:cubicBezTo>
                  <a:cubicBezTo>
                    <a:pt x="527425" y="409270"/>
                    <a:pt x="409270" y="527425"/>
                    <a:pt x="263520" y="527425"/>
                  </a:cubicBezTo>
                  <a:moveTo>
                    <a:pt x="145688" y="238959"/>
                  </a:moveTo>
                  <a:cubicBezTo>
                    <a:pt x="138480" y="306021"/>
                    <a:pt x="151136" y="368717"/>
                    <a:pt x="172516" y="372385"/>
                  </a:cubicBezTo>
                  <a:cubicBezTo>
                    <a:pt x="200184" y="376913"/>
                    <a:pt x="200337" y="323365"/>
                    <a:pt x="275167" y="312392"/>
                  </a:cubicBezTo>
                  <a:cubicBezTo>
                    <a:pt x="286042" y="310752"/>
                    <a:pt x="295398" y="316527"/>
                    <a:pt x="294486" y="326803"/>
                  </a:cubicBezTo>
                  <a:cubicBezTo>
                    <a:pt x="293790" y="334315"/>
                    <a:pt x="290910" y="358656"/>
                    <a:pt x="290214" y="366167"/>
                  </a:cubicBezTo>
                  <a:cubicBezTo>
                    <a:pt x="289369" y="373720"/>
                    <a:pt x="280479" y="378012"/>
                    <a:pt x="279801" y="384404"/>
                  </a:cubicBezTo>
                  <a:cubicBezTo>
                    <a:pt x="279153" y="390311"/>
                    <a:pt x="282659" y="396856"/>
                    <a:pt x="290296" y="397994"/>
                  </a:cubicBezTo>
                  <a:cubicBezTo>
                    <a:pt x="298080" y="399093"/>
                    <a:pt x="318101" y="401850"/>
                    <a:pt x="324091" y="402792"/>
                  </a:cubicBezTo>
                  <a:cubicBezTo>
                    <a:pt x="330041" y="403587"/>
                    <a:pt x="335297" y="394058"/>
                    <a:pt x="336339" y="384862"/>
                  </a:cubicBezTo>
                  <a:cubicBezTo>
                    <a:pt x="337379" y="375664"/>
                    <a:pt x="340367" y="348748"/>
                    <a:pt x="341652" y="336300"/>
                  </a:cubicBezTo>
                  <a:cubicBezTo>
                    <a:pt x="342862" y="325945"/>
                    <a:pt x="355471" y="331960"/>
                    <a:pt x="361344" y="314622"/>
                  </a:cubicBezTo>
                  <a:cubicBezTo>
                    <a:pt x="361344" y="314622"/>
                    <a:pt x="370951" y="315391"/>
                    <a:pt x="373608" y="315794"/>
                  </a:cubicBezTo>
                  <a:cubicBezTo>
                    <a:pt x="389109" y="318329"/>
                    <a:pt x="403862" y="298452"/>
                    <a:pt x="405680" y="282041"/>
                  </a:cubicBezTo>
                  <a:cubicBezTo>
                    <a:pt x="407498" y="265629"/>
                    <a:pt x="397242" y="241623"/>
                    <a:pt x="381890" y="239049"/>
                  </a:cubicBezTo>
                  <a:cubicBezTo>
                    <a:pt x="203256" y="209360"/>
                    <a:pt x="236091" y="124921"/>
                    <a:pt x="199586" y="118938"/>
                  </a:cubicBezTo>
                  <a:cubicBezTo>
                    <a:pt x="178245" y="115420"/>
                    <a:pt x="152858" y="171748"/>
                    <a:pt x="145688" y="238959"/>
                  </a:cubicBezTo>
                  <a:moveTo>
                    <a:pt x="180302" y="335424"/>
                  </a:moveTo>
                  <a:cubicBezTo>
                    <a:pt x="175620" y="334607"/>
                    <a:pt x="163794" y="297009"/>
                    <a:pt x="169273" y="244901"/>
                  </a:cubicBezTo>
                  <a:cubicBezTo>
                    <a:pt x="174903" y="192753"/>
                    <a:pt x="194586" y="154993"/>
                    <a:pt x="199266" y="155809"/>
                  </a:cubicBezTo>
                  <a:cubicBezTo>
                    <a:pt x="203947" y="156625"/>
                    <a:pt x="217910" y="199223"/>
                    <a:pt x="212282" y="251372"/>
                  </a:cubicBezTo>
                  <a:cubicBezTo>
                    <a:pt x="206951" y="303440"/>
                    <a:pt x="185131" y="336200"/>
                    <a:pt x="180302" y="335424"/>
                  </a:cubicBezTo>
                </a:path>
              </a:pathLst>
            </a:custGeom>
            <a:solidFill>
              <a:srgbClr val="FFFFFF"/>
            </a:solidFill>
            <a:ln w="682" cap="flat">
              <a:noFill/>
              <a:prstDash val="solid"/>
              <a:miter/>
            </a:ln>
          </p:spPr>
          <p:txBody>
            <a:bodyPr rtlCol="0" anchor="ctr"/>
            <a:lstStyle/>
            <a:p>
              <a:endParaRPr lang="zh-CN" altLang="en-US"/>
            </a:p>
          </p:txBody>
        </p:sp>
        <p:sp>
          <p:nvSpPr>
            <p:cNvPr id="21" name="任意多边形: 形状 17"/>
            <p:cNvSpPr/>
            <p:nvPr>
              <p:custDataLst>
                <p:tags r:id="rId5"/>
              </p:custDataLst>
            </p:nvPr>
          </p:nvSpPr>
          <p:spPr>
            <a:xfrm>
              <a:off x="6142" y="3759"/>
              <a:ext cx="748" cy="748"/>
            </a:xfrm>
            <a:custGeom>
              <a:avLst/>
              <a:gdLst>
                <a:gd name="connsiteX0" fmla="*/ 263520 w 527808"/>
                <a:gd name="connsiteY0" fmla="*/ 527425 h 527808"/>
                <a:gd name="connsiteX1" fmla="*/ -384 w 527808"/>
                <a:gd name="connsiteY1" fmla="*/ 263520 h 527808"/>
                <a:gd name="connsiteX2" fmla="*/ 263520 w 527808"/>
                <a:gd name="connsiteY2" fmla="*/ -384 h 527808"/>
                <a:gd name="connsiteX3" fmla="*/ 527425 w 527808"/>
                <a:gd name="connsiteY3" fmla="*/ 263520 h 527808"/>
                <a:gd name="connsiteX4" fmla="*/ 263520 w 527808"/>
                <a:gd name="connsiteY4" fmla="*/ 527425 h 527808"/>
                <a:gd name="connsiteX5" fmla="*/ 368267 w 527808"/>
                <a:gd name="connsiteY5" fmla="*/ 133134 h 527808"/>
                <a:gd name="connsiteX6" fmla="*/ 356295 w 527808"/>
                <a:gd name="connsiteY6" fmla="*/ 133134 h 527808"/>
                <a:gd name="connsiteX7" fmla="*/ 116756 w 527808"/>
                <a:gd name="connsiteY7" fmla="*/ 252296 h 527808"/>
                <a:gd name="connsiteX8" fmla="*/ 109576 w 527808"/>
                <a:gd name="connsiteY8" fmla="*/ 261839 h 527808"/>
                <a:gd name="connsiteX9" fmla="*/ 114368 w 527808"/>
                <a:gd name="connsiteY9" fmla="*/ 271381 h 527808"/>
                <a:gd name="connsiteX10" fmla="*/ 171871 w 527808"/>
                <a:gd name="connsiteY10" fmla="*/ 307148 h 527808"/>
                <a:gd name="connsiteX11" fmla="*/ 186246 w 527808"/>
                <a:gd name="connsiteY11" fmla="*/ 304759 h 527808"/>
                <a:gd name="connsiteX12" fmla="*/ 311779 w 527808"/>
                <a:gd name="connsiteY12" fmla="*/ 191639 h 527808"/>
                <a:gd name="connsiteX13" fmla="*/ 314627 w 527808"/>
                <a:gd name="connsiteY13" fmla="*/ 191597 h 527808"/>
                <a:gd name="connsiteX14" fmla="*/ 315270 w 527808"/>
                <a:gd name="connsiteY14" fmla="*/ 192877 h 527808"/>
                <a:gd name="connsiteX15" fmla="*/ 314779 w 527808"/>
                <a:gd name="connsiteY15" fmla="*/ 194222 h 527808"/>
                <a:gd name="connsiteX16" fmla="*/ 202996 w 527808"/>
                <a:gd name="connsiteY16" fmla="*/ 314231 h 527808"/>
                <a:gd name="connsiteX17" fmla="*/ 200622 w 527808"/>
                <a:gd name="connsiteY17" fmla="*/ 321399 h 527808"/>
                <a:gd name="connsiteX18" fmla="*/ 200622 w 527808"/>
                <a:gd name="connsiteY18" fmla="*/ 373834 h 527808"/>
                <a:gd name="connsiteX19" fmla="*/ 207788 w 527808"/>
                <a:gd name="connsiteY19" fmla="*/ 385779 h 527808"/>
                <a:gd name="connsiteX20" fmla="*/ 219762 w 527808"/>
                <a:gd name="connsiteY20" fmla="*/ 383377 h 527808"/>
                <a:gd name="connsiteX21" fmla="*/ 248513 w 527808"/>
                <a:gd name="connsiteY21" fmla="*/ 354762 h 527808"/>
                <a:gd name="connsiteX22" fmla="*/ 306014 w 527808"/>
                <a:gd name="connsiteY22" fmla="*/ 392890 h 527808"/>
                <a:gd name="connsiteX23" fmla="*/ 317988 w 527808"/>
                <a:gd name="connsiteY23" fmla="*/ 395280 h 527808"/>
                <a:gd name="connsiteX24" fmla="*/ 325154 w 527808"/>
                <a:gd name="connsiteY24" fmla="*/ 385737 h 527808"/>
                <a:gd name="connsiteX25" fmla="*/ 373073 w 527808"/>
                <a:gd name="connsiteY25" fmla="*/ 147413 h 527808"/>
                <a:gd name="connsiteX26" fmla="*/ 368267 w 527808"/>
                <a:gd name="connsiteY26" fmla="*/ 133134 h 52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7808" h="527808">
                  <a:moveTo>
                    <a:pt x="263520" y="527425"/>
                  </a:moveTo>
                  <a:cubicBezTo>
                    <a:pt x="117770" y="527425"/>
                    <a:pt x="-384" y="409270"/>
                    <a:pt x="-384" y="263520"/>
                  </a:cubicBezTo>
                  <a:cubicBezTo>
                    <a:pt x="-384" y="117770"/>
                    <a:pt x="117770" y="-384"/>
                    <a:pt x="263520" y="-384"/>
                  </a:cubicBezTo>
                  <a:cubicBezTo>
                    <a:pt x="409270" y="-384"/>
                    <a:pt x="527425" y="117770"/>
                    <a:pt x="527425" y="263520"/>
                  </a:cubicBezTo>
                  <a:cubicBezTo>
                    <a:pt x="527425" y="409270"/>
                    <a:pt x="409270" y="527425"/>
                    <a:pt x="263520" y="527425"/>
                  </a:cubicBezTo>
                  <a:moveTo>
                    <a:pt x="368267" y="133134"/>
                  </a:moveTo>
                  <a:cubicBezTo>
                    <a:pt x="363475" y="130745"/>
                    <a:pt x="360142" y="131370"/>
                    <a:pt x="356295" y="133134"/>
                  </a:cubicBezTo>
                  <a:lnTo>
                    <a:pt x="116756" y="252296"/>
                  </a:lnTo>
                  <a:cubicBezTo>
                    <a:pt x="112548" y="254699"/>
                    <a:pt x="109576" y="257908"/>
                    <a:pt x="109576" y="261839"/>
                  </a:cubicBezTo>
                  <a:cubicBezTo>
                    <a:pt x="109576" y="265756"/>
                    <a:pt x="111340" y="269575"/>
                    <a:pt x="114368" y="271381"/>
                  </a:cubicBezTo>
                  <a:lnTo>
                    <a:pt x="171871" y="307148"/>
                  </a:lnTo>
                  <a:cubicBezTo>
                    <a:pt x="176648" y="309523"/>
                    <a:pt x="181454" y="309523"/>
                    <a:pt x="186246" y="304759"/>
                  </a:cubicBezTo>
                  <a:lnTo>
                    <a:pt x="311779" y="191639"/>
                  </a:lnTo>
                  <a:cubicBezTo>
                    <a:pt x="312584" y="190915"/>
                    <a:pt x="313799" y="190898"/>
                    <a:pt x="314627" y="191597"/>
                  </a:cubicBezTo>
                  <a:cubicBezTo>
                    <a:pt x="315008" y="191917"/>
                    <a:pt x="315241" y="192379"/>
                    <a:pt x="315270" y="192877"/>
                  </a:cubicBezTo>
                  <a:cubicBezTo>
                    <a:pt x="315298" y="193374"/>
                    <a:pt x="315121" y="193861"/>
                    <a:pt x="314779" y="194222"/>
                  </a:cubicBezTo>
                  <a:lnTo>
                    <a:pt x="202996" y="314231"/>
                  </a:lnTo>
                  <a:cubicBezTo>
                    <a:pt x="200622" y="316621"/>
                    <a:pt x="200622" y="319010"/>
                    <a:pt x="200622" y="321399"/>
                  </a:cubicBezTo>
                  <a:lnTo>
                    <a:pt x="200622" y="373834"/>
                  </a:lnTo>
                  <a:cubicBezTo>
                    <a:pt x="200622" y="378612"/>
                    <a:pt x="202996" y="383377"/>
                    <a:pt x="207788" y="385779"/>
                  </a:cubicBezTo>
                  <a:cubicBezTo>
                    <a:pt x="212594" y="388141"/>
                    <a:pt x="217372" y="385779"/>
                    <a:pt x="219762" y="383377"/>
                  </a:cubicBezTo>
                  <a:lnTo>
                    <a:pt x="248513" y="354762"/>
                  </a:lnTo>
                  <a:lnTo>
                    <a:pt x="306014" y="392890"/>
                  </a:lnTo>
                  <a:cubicBezTo>
                    <a:pt x="309043" y="395280"/>
                    <a:pt x="315918" y="395821"/>
                    <a:pt x="317988" y="395280"/>
                  </a:cubicBezTo>
                  <a:cubicBezTo>
                    <a:pt x="320056" y="394738"/>
                    <a:pt x="324224" y="390557"/>
                    <a:pt x="325154" y="385737"/>
                  </a:cubicBezTo>
                  <a:lnTo>
                    <a:pt x="373073" y="147413"/>
                  </a:lnTo>
                  <a:cubicBezTo>
                    <a:pt x="374212" y="142163"/>
                    <a:pt x="373073" y="135523"/>
                    <a:pt x="368267" y="133134"/>
                  </a:cubicBezTo>
                </a:path>
              </a:pathLst>
            </a:custGeom>
            <a:solidFill>
              <a:srgbClr val="FFFFFF"/>
            </a:solidFill>
            <a:ln w="682" cap="flat">
              <a:noFill/>
              <a:prstDash val="solid"/>
              <a:miter/>
            </a:ln>
          </p:spPr>
          <p:txBody>
            <a:bodyPr rtlCol="0" anchor="ctr"/>
            <a:lstStyle/>
            <a:p>
              <a:endParaRPr lang="zh-CN" altLang="en-US"/>
            </a:p>
          </p:txBody>
        </p:sp>
        <p:sp>
          <p:nvSpPr>
            <p:cNvPr id="22" name="任意多边形: 形状 26"/>
            <p:cNvSpPr/>
            <p:nvPr>
              <p:custDataLst>
                <p:tags r:id="rId6"/>
              </p:custDataLst>
            </p:nvPr>
          </p:nvSpPr>
          <p:spPr>
            <a:xfrm>
              <a:off x="1287" y="4907"/>
              <a:ext cx="1164" cy="1081"/>
            </a:xfrm>
            <a:custGeom>
              <a:avLst/>
              <a:gdLst>
                <a:gd name="connsiteX0" fmla="*/ 807213 w 914399"/>
                <a:gd name="connsiteY0" fmla="*/ 115 h 848873"/>
                <a:gd name="connsiteX1" fmla="*/ 105083 w 914399"/>
                <a:gd name="connsiteY1" fmla="*/ 115 h 848873"/>
                <a:gd name="connsiteX2" fmla="*/ 114 w 914399"/>
                <a:gd name="connsiteY2" fmla="*/ 105930 h 848873"/>
                <a:gd name="connsiteX3" fmla="*/ 114 w 914399"/>
                <a:gd name="connsiteY3" fmla="*/ 562112 h 848873"/>
                <a:gd name="connsiteX4" fmla="*/ 105083 w 914399"/>
                <a:gd name="connsiteY4" fmla="*/ 667926 h 848873"/>
                <a:gd name="connsiteX5" fmla="*/ 368675 w 914399"/>
                <a:gd name="connsiteY5" fmla="*/ 667926 h 848873"/>
                <a:gd name="connsiteX6" fmla="*/ 368675 w 914399"/>
                <a:gd name="connsiteY6" fmla="*/ 797257 h 848873"/>
                <a:gd name="connsiteX7" fmla="*/ 224049 w 914399"/>
                <a:gd name="connsiteY7" fmla="*/ 797257 h 848873"/>
                <a:gd name="connsiteX8" fmla="*/ 198390 w 914399"/>
                <a:gd name="connsiteY8" fmla="*/ 823121 h 848873"/>
                <a:gd name="connsiteX9" fmla="*/ 224049 w 914399"/>
                <a:gd name="connsiteY9" fmla="*/ 848989 h 848873"/>
                <a:gd name="connsiteX10" fmla="*/ 669586 w 914399"/>
                <a:gd name="connsiteY10" fmla="*/ 848989 h 848873"/>
                <a:gd name="connsiteX11" fmla="*/ 695245 w 914399"/>
                <a:gd name="connsiteY11" fmla="*/ 823121 h 848873"/>
                <a:gd name="connsiteX12" fmla="*/ 669586 w 914399"/>
                <a:gd name="connsiteY12" fmla="*/ 797257 h 848873"/>
                <a:gd name="connsiteX13" fmla="*/ 527295 w 914399"/>
                <a:gd name="connsiteY13" fmla="*/ 797257 h 848873"/>
                <a:gd name="connsiteX14" fmla="*/ 527295 w 914399"/>
                <a:gd name="connsiteY14" fmla="*/ 667926 h 848873"/>
                <a:gd name="connsiteX15" fmla="*/ 809544 w 914399"/>
                <a:gd name="connsiteY15" fmla="*/ 667926 h 848873"/>
                <a:gd name="connsiteX16" fmla="*/ 914514 w 914399"/>
                <a:gd name="connsiteY16" fmla="*/ 562112 h 848873"/>
                <a:gd name="connsiteX17" fmla="*/ 914514 w 914399"/>
                <a:gd name="connsiteY17" fmla="*/ 105930 h 848873"/>
                <a:gd name="connsiteX18" fmla="*/ 807213 w 914399"/>
                <a:gd name="connsiteY18" fmla="*/ 115 h 848873"/>
                <a:gd name="connsiteX19" fmla="*/ 760557 w 914399"/>
                <a:gd name="connsiteY19" fmla="*/ 157662 h 848873"/>
                <a:gd name="connsiteX20" fmla="*/ 760557 w 914399"/>
                <a:gd name="connsiteY20" fmla="*/ 157662 h 848873"/>
                <a:gd name="connsiteX21" fmla="*/ 760557 w 914399"/>
                <a:gd name="connsiteY21" fmla="*/ 160013 h 848873"/>
                <a:gd name="connsiteX22" fmla="*/ 499303 w 914399"/>
                <a:gd name="connsiteY22" fmla="*/ 510381 h 848873"/>
                <a:gd name="connsiteX23" fmla="*/ 492305 w 914399"/>
                <a:gd name="connsiteY23" fmla="*/ 505677 h 848873"/>
                <a:gd name="connsiteX24" fmla="*/ 287030 w 914399"/>
                <a:gd name="connsiteY24" fmla="*/ 355185 h 848873"/>
                <a:gd name="connsiteX25" fmla="*/ 214718 w 914399"/>
                <a:gd name="connsiteY25" fmla="*/ 449242 h 848873"/>
                <a:gd name="connsiteX26" fmla="*/ 182061 w 914399"/>
                <a:gd name="connsiteY26" fmla="*/ 460999 h 848873"/>
                <a:gd name="connsiteX27" fmla="*/ 165733 w 914399"/>
                <a:gd name="connsiteY27" fmla="*/ 425728 h 848873"/>
                <a:gd name="connsiteX28" fmla="*/ 168065 w 914399"/>
                <a:gd name="connsiteY28" fmla="*/ 421024 h 848873"/>
                <a:gd name="connsiteX29" fmla="*/ 266036 w 914399"/>
                <a:gd name="connsiteY29" fmla="*/ 291695 h 848873"/>
                <a:gd name="connsiteX30" fmla="*/ 275368 w 914399"/>
                <a:gd name="connsiteY30" fmla="*/ 279937 h 848873"/>
                <a:gd name="connsiteX31" fmla="*/ 487638 w 914399"/>
                <a:gd name="connsiteY31" fmla="*/ 437485 h 848873"/>
                <a:gd name="connsiteX32" fmla="*/ 718573 w 914399"/>
                <a:gd name="connsiteY32" fmla="*/ 129444 h 848873"/>
                <a:gd name="connsiteX33" fmla="*/ 746561 w 914399"/>
                <a:gd name="connsiteY33" fmla="*/ 124741 h 848873"/>
                <a:gd name="connsiteX34" fmla="*/ 760557 w 914399"/>
                <a:gd name="connsiteY34" fmla="*/ 157662 h 84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14399" h="848873">
                  <a:moveTo>
                    <a:pt x="807213" y="115"/>
                  </a:moveTo>
                  <a:lnTo>
                    <a:pt x="105083" y="115"/>
                  </a:lnTo>
                  <a:cubicBezTo>
                    <a:pt x="46767" y="115"/>
                    <a:pt x="114" y="47143"/>
                    <a:pt x="114" y="105930"/>
                  </a:cubicBezTo>
                  <a:lnTo>
                    <a:pt x="114" y="562112"/>
                  </a:lnTo>
                  <a:cubicBezTo>
                    <a:pt x="114" y="620898"/>
                    <a:pt x="46767" y="667926"/>
                    <a:pt x="105083" y="667926"/>
                  </a:cubicBezTo>
                  <a:lnTo>
                    <a:pt x="368675" y="667926"/>
                  </a:lnTo>
                  <a:lnTo>
                    <a:pt x="368675" y="797257"/>
                  </a:lnTo>
                  <a:lnTo>
                    <a:pt x="224049" y="797257"/>
                  </a:lnTo>
                  <a:cubicBezTo>
                    <a:pt x="210053" y="797257"/>
                    <a:pt x="198390" y="809014"/>
                    <a:pt x="198390" y="823121"/>
                  </a:cubicBezTo>
                  <a:cubicBezTo>
                    <a:pt x="198390" y="837232"/>
                    <a:pt x="210053" y="848989"/>
                    <a:pt x="224049" y="848989"/>
                  </a:cubicBezTo>
                  <a:lnTo>
                    <a:pt x="669586" y="848989"/>
                  </a:lnTo>
                  <a:cubicBezTo>
                    <a:pt x="683582" y="848989"/>
                    <a:pt x="695245" y="837232"/>
                    <a:pt x="695245" y="823121"/>
                  </a:cubicBezTo>
                  <a:cubicBezTo>
                    <a:pt x="695245" y="809014"/>
                    <a:pt x="683582" y="797257"/>
                    <a:pt x="669586" y="797257"/>
                  </a:cubicBezTo>
                  <a:lnTo>
                    <a:pt x="527295" y="797257"/>
                  </a:lnTo>
                  <a:lnTo>
                    <a:pt x="527295" y="667926"/>
                  </a:lnTo>
                  <a:lnTo>
                    <a:pt x="809544" y="667926"/>
                  </a:lnTo>
                  <a:cubicBezTo>
                    <a:pt x="867862" y="667926"/>
                    <a:pt x="914514" y="620898"/>
                    <a:pt x="914514" y="562112"/>
                  </a:cubicBezTo>
                  <a:lnTo>
                    <a:pt x="914514" y="105930"/>
                  </a:lnTo>
                  <a:cubicBezTo>
                    <a:pt x="912180" y="49495"/>
                    <a:pt x="865528" y="115"/>
                    <a:pt x="807213" y="115"/>
                  </a:cubicBezTo>
                  <a:moveTo>
                    <a:pt x="760557" y="157662"/>
                  </a:moveTo>
                  <a:cubicBezTo>
                    <a:pt x="760557" y="157662"/>
                    <a:pt x="760557" y="160013"/>
                    <a:pt x="760557" y="157662"/>
                  </a:cubicBezTo>
                  <a:lnTo>
                    <a:pt x="760557" y="160013"/>
                  </a:lnTo>
                  <a:lnTo>
                    <a:pt x="499303" y="510381"/>
                  </a:lnTo>
                  <a:lnTo>
                    <a:pt x="492305" y="505677"/>
                  </a:lnTo>
                  <a:lnTo>
                    <a:pt x="287030" y="355185"/>
                  </a:lnTo>
                  <a:lnTo>
                    <a:pt x="214718" y="449242"/>
                  </a:lnTo>
                  <a:cubicBezTo>
                    <a:pt x="207721" y="460999"/>
                    <a:pt x="193724" y="465703"/>
                    <a:pt x="182061" y="460999"/>
                  </a:cubicBezTo>
                  <a:cubicBezTo>
                    <a:pt x="168065" y="456296"/>
                    <a:pt x="161067" y="439835"/>
                    <a:pt x="165733" y="425728"/>
                  </a:cubicBezTo>
                  <a:cubicBezTo>
                    <a:pt x="165733" y="423378"/>
                    <a:pt x="165733" y="423378"/>
                    <a:pt x="168065" y="421024"/>
                  </a:cubicBezTo>
                  <a:lnTo>
                    <a:pt x="266036" y="291695"/>
                  </a:lnTo>
                  <a:lnTo>
                    <a:pt x="275368" y="279937"/>
                  </a:lnTo>
                  <a:lnTo>
                    <a:pt x="487638" y="437485"/>
                  </a:lnTo>
                  <a:lnTo>
                    <a:pt x="718573" y="129444"/>
                  </a:lnTo>
                  <a:cubicBezTo>
                    <a:pt x="725571" y="122390"/>
                    <a:pt x="737233" y="120039"/>
                    <a:pt x="746561" y="124741"/>
                  </a:cubicBezTo>
                  <a:cubicBezTo>
                    <a:pt x="760557" y="129444"/>
                    <a:pt x="767555" y="143553"/>
                    <a:pt x="760557" y="157662"/>
                  </a:cubicBezTo>
                </a:path>
              </a:pathLst>
            </a:custGeom>
            <a:solidFill>
              <a:schemeClr val="accent1"/>
            </a:solidFill>
            <a:ln w="32687" cap="flat">
              <a:noFill/>
              <a:prstDash val="solid"/>
              <a:miter/>
            </a:ln>
          </p:spPr>
          <p:txBody>
            <a:bodyPr rtlCol="0" anchor="ctr"/>
            <a:lstStyle/>
            <a:p>
              <a:endParaRPr lang="zh-CN" altLang="en-US" dirty="0">
                <a:solidFill>
                  <a:schemeClr val="accent1"/>
                </a:solidFill>
              </a:endParaRPr>
            </a:p>
          </p:txBody>
        </p:sp>
        <p:sp>
          <p:nvSpPr>
            <p:cNvPr id="23" name="矩形 22"/>
            <p:cNvSpPr/>
            <p:nvPr>
              <p:custDataLst>
                <p:tags r:id="rId7"/>
              </p:custDataLst>
            </p:nvPr>
          </p:nvSpPr>
          <p:spPr>
            <a:xfrm>
              <a:off x="7264" y="1989"/>
              <a:ext cx="9979" cy="1170"/>
            </a:xfrm>
            <a:prstGeom prst="rect">
              <a:avLst/>
            </a:prstGeom>
            <a:noFill/>
          </p:spPr>
          <p:txBody>
            <a:bodyPr wrap="square" lIns="0" tIns="0" rIns="0" bIns="0" rtlCol="0" anchor="ctr">
              <a:noAutofit/>
            </a:bodyPr>
            <a:lstStyle/>
            <a:p>
              <a:pPr marL="518160" lvl="1" indent="-259080" algn="l">
                <a:lnSpc>
                  <a:spcPct val="150000"/>
                </a:lnSpc>
                <a:buFont typeface="Arial" panose="020B0604020202020204"/>
                <a:buChar char="•"/>
              </a:pPr>
              <a:r>
                <a:rPr lang="en-US" sz="1600">
                  <a:solidFill>
                    <a:srgbClr val="5D5D5D"/>
                  </a:solidFill>
                  <a:latin typeface="阿里巴巴普惠体" panose="00020600040101010101" charset="-122"/>
                  <a:ea typeface="阿里巴巴普惠体" panose="00020600040101010101" charset="-122"/>
                  <a:sym typeface="+mn-ea"/>
                </a:rPr>
                <a:t>卷积神经网络（CNNs）：是处理视觉图像的强大工具，通过模拟人类视觉系统的机制，有效识别图像中的形状、大小和纹理等特征。在医学影像分析中，CNNs能够帮助识别复杂的图像模式，如肿瘤的存在和发展阶段。</a:t>
              </a:r>
              <a:endParaRPr lang="zh-CN" altLang="en-US" sz="1600" kern="0">
                <a:solidFill>
                  <a:schemeClr val="tx1">
                    <a:lumMod val="85000"/>
                    <a:lumOff val="15000"/>
                  </a:schemeClr>
                </a:solidFill>
                <a:latin typeface="+mn-ea"/>
                <a:cs typeface="+mn-ea"/>
              </a:endParaRPr>
            </a:p>
          </p:txBody>
        </p:sp>
        <p:sp>
          <p:nvSpPr>
            <p:cNvPr id="26" name="矩形 25"/>
            <p:cNvSpPr/>
            <p:nvPr>
              <p:custDataLst>
                <p:tags r:id="rId8"/>
              </p:custDataLst>
            </p:nvPr>
          </p:nvSpPr>
          <p:spPr>
            <a:xfrm>
              <a:off x="7264" y="7881"/>
              <a:ext cx="9979" cy="1694"/>
            </a:xfrm>
            <a:prstGeom prst="rect">
              <a:avLst/>
            </a:prstGeom>
            <a:noFill/>
          </p:spPr>
          <p:txBody>
            <a:bodyPr wrap="square" lIns="0" tIns="0" rIns="0" bIns="0" rtlCol="0" anchor="ctr">
              <a:noAutofit/>
            </a:bodyPr>
            <a:lstStyle/>
            <a:p>
              <a:pPr marL="518160" lvl="1" indent="-259080" algn="just">
                <a:lnSpc>
                  <a:spcPct val="150000"/>
                </a:lnSpc>
                <a:buFont typeface="Arial" panose="020B0604020202020204"/>
                <a:buChar char="•"/>
              </a:pPr>
              <a:r>
                <a:rPr lang="en-US" sz="1600">
                  <a:solidFill>
                    <a:srgbClr val="5D5D5D"/>
                  </a:solidFill>
                  <a:latin typeface="阿里巴巴普惠体" panose="00020600040101010101" charset="-122"/>
                  <a:ea typeface="阿里巴巴普惠体" panose="00020600040101010101" charset="-122"/>
                  <a:sym typeface="+mn-ea"/>
                </a:rPr>
                <a:t>递归神经网络（RNNs）：擅长处理序列化的数据，如时间序列数据或自然语言文本。虽然在医学影像诊断中的应用不如CNNs广泛，但在处理诊疗记录和预测疾病发展等方面显示了潜力。</a:t>
              </a:r>
              <a:endParaRPr lang="en-US" sz="1600">
                <a:solidFill>
                  <a:srgbClr val="5D5D5D"/>
                </a:solidFill>
                <a:latin typeface="阿里巴巴普惠体" panose="00020600040101010101" charset="-122"/>
                <a:ea typeface="阿里巴巴普惠体" panose="00020600040101010101" charset="-122"/>
              </a:endParaRPr>
            </a:p>
            <a:p>
              <a:pPr algn="just">
                <a:lnSpc>
                  <a:spcPts val="4030"/>
                </a:lnSpc>
              </a:pPr>
              <a:endParaRPr lang="zh-CN" altLang="en-US" sz="1600" kern="0">
                <a:solidFill>
                  <a:schemeClr val="tx1">
                    <a:lumMod val="85000"/>
                    <a:lumOff val="15000"/>
                  </a:schemeClr>
                </a:solidFill>
                <a:latin typeface="+mn-ea"/>
                <a:cs typeface="+mn-ea"/>
              </a:endParaRPr>
            </a:p>
          </p:txBody>
        </p:sp>
        <p:sp>
          <p:nvSpPr>
            <p:cNvPr id="29" name="任意多边形: 形状 59"/>
            <p:cNvSpPr/>
            <p:nvPr>
              <p:custDataLst>
                <p:tags r:id="rId9"/>
              </p:custDataLst>
            </p:nvPr>
          </p:nvSpPr>
          <p:spPr>
            <a:xfrm>
              <a:off x="6142" y="6720"/>
              <a:ext cx="748" cy="748"/>
            </a:xfrm>
            <a:custGeom>
              <a:avLst/>
              <a:gdLst>
                <a:gd name="connsiteX0" fmla="*/ 263520 w 527807"/>
                <a:gd name="connsiteY0" fmla="*/ 527424 h 527807"/>
                <a:gd name="connsiteX1" fmla="*/ -384 w 527807"/>
                <a:gd name="connsiteY1" fmla="*/ 263520 h 527807"/>
                <a:gd name="connsiteX2" fmla="*/ 263520 w 527807"/>
                <a:gd name="connsiteY2" fmla="*/ -384 h 527807"/>
                <a:gd name="connsiteX3" fmla="*/ 527424 w 527807"/>
                <a:gd name="connsiteY3" fmla="*/ 263520 h 527807"/>
                <a:gd name="connsiteX4" fmla="*/ 263520 w 527807"/>
                <a:gd name="connsiteY4" fmla="*/ 527424 h 527807"/>
                <a:gd name="connsiteX5" fmla="*/ 384907 w 527807"/>
                <a:gd name="connsiteY5" fmla="*/ 395472 h 527807"/>
                <a:gd name="connsiteX6" fmla="*/ 395468 w 527807"/>
                <a:gd name="connsiteY6" fmla="*/ 384335 h 527807"/>
                <a:gd name="connsiteX7" fmla="*/ 395468 w 527807"/>
                <a:gd name="connsiteY7" fmla="*/ 221969 h 527807"/>
                <a:gd name="connsiteX8" fmla="*/ 372731 w 527807"/>
                <a:gd name="connsiteY8" fmla="*/ 216107 h 527807"/>
                <a:gd name="connsiteX9" fmla="*/ 293370 w 527807"/>
                <a:gd name="connsiteY9" fmla="*/ 314583 h 527807"/>
                <a:gd name="connsiteX10" fmla="*/ 276355 w 527807"/>
                <a:gd name="connsiteY10" fmla="*/ 308720 h 527807"/>
                <a:gd name="connsiteX11" fmla="*/ 244523 w 527807"/>
                <a:gd name="connsiteY11" fmla="*/ 280145 h 527807"/>
                <a:gd name="connsiteX12" fmla="*/ 230000 w 527807"/>
                <a:gd name="connsiteY12" fmla="*/ 287325 h 527807"/>
                <a:gd name="connsiteX13" fmla="*/ 192887 w 527807"/>
                <a:gd name="connsiteY13" fmla="*/ 333632 h 527807"/>
                <a:gd name="connsiteX14" fmla="*/ 178364 w 527807"/>
                <a:gd name="connsiteY14" fmla="*/ 329089 h 527807"/>
                <a:gd name="connsiteX15" fmla="*/ 146092 w 527807"/>
                <a:gd name="connsiteY15" fmla="*/ 302859 h 527807"/>
                <a:gd name="connsiteX16" fmla="*/ 134796 w 527807"/>
                <a:gd name="connsiteY16" fmla="*/ 314436 h 527807"/>
                <a:gd name="connsiteX17" fmla="*/ 134796 w 527807"/>
                <a:gd name="connsiteY17" fmla="*/ 384188 h 527807"/>
                <a:gd name="connsiteX18" fmla="*/ 145797 w 527807"/>
                <a:gd name="connsiteY18" fmla="*/ 395472 h 527807"/>
                <a:gd name="connsiteX19" fmla="*/ 384907 w 527807"/>
                <a:gd name="connsiteY19" fmla="*/ 395472 h 527807"/>
                <a:gd name="connsiteX20" fmla="*/ 291904 w 527807"/>
                <a:gd name="connsiteY20" fmla="*/ 274576 h 527807"/>
                <a:gd name="connsiteX21" fmla="*/ 389454 w 527807"/>
                <a:gd name="connsiteY21" fmla="*/ 145329 h 527807"/>
                <a:gd name="connsiteX22" fmla="*/ 381386 w 527807"/>
                <a:gd name="connsiteY22" fmla="*/ 132140 h 527807"/>
                <a:gd name="connsiteX23" fmla="*/ 313615 w 527807"/>
                <a:gd name="connsiteY23" fmla="*/ 146940 h 527807"/>
                <a:gd name="connsiteX24" fmla="*/ 309067 w 527807"/>
                <a:gd name="connsiteY24" fmla="*/ 165991 h 527807"/>
                <a:gd name="connsiteX25" fmla="*/ 322122 w 527807"/>
                <a:gd name="connsiteY25" fmla="*/ 177128 h 527807"/>
                <a:gd name="connsiteX26" fmla="*/ 275328 w 527807"/>
                <a:gd name="connsiteY26" fmla="*/ 237648 h 527807"/>
                <a:gd name="connsiteX27" fmla="*/ 239094 w 527807"/>
                <a:gd name="connsiteY27" fmla="*/ 206290 h 527807"/>
                <a:gd name="connsiteX28" fmla="*/ 225892 w 527807"/>
                <a:gd name="connsiteY28" fmla="*/ 202187 h 527807"/>
                <a:gd name="connsiteX29" fmla="*/ 213863 w 527807"/>
                <a:gd name="connsiteY29" fmla="*/ 209220 h 527807"/>
                <a:gd name="connsiteX30" fmla="*/ 177631 w 527807"/>
                <a:gd name="connsiteY30" fmla="*/ 258457 h 527807"/>
                <a:gd name="connsiteX31" fmla="*/ 160175 w 527807"/>
                <a:gd name="connsiteY31" fmla="*/ 243803 h 527807"/>
                <a:gd name="connsiteX32" fmla="*/ 135529 w 527807"/>
                <a:gd name="connsiteY32" fmla="*/ 246295 h 527807"/>
                <a:gd name="connsiteX33" fmla="*/ 138023 w 527807"/>
                <a:gd name="connsiteY33" fmla="*/ 271792 h 527807"/>
                <a:gd name="connsiteX34" fmla="*/ 169562 w 527807"/>
                <a:gd name="connsiteY34" fmla="*/ 298316 h 527807"/>
                <a:gd name="connsiteX35" fmla="*/ 180712 w 527807"/>
                <a:gd name="connsiteY35" fmla="*/ 302419 h 527807"/>
                <a:gd name="connsiteX36" fmla="*/ 182765 w 527807"/>
                <a:gd name="connsiteY36" fmla="*/ 302273 h 527807"/>
                <a:gd name="connsiteX37" fmla="*/ 194646 w 527807"/>
                <a:gd name="connsiteY37" fmla="*/ 295238 h 527807"/>
                <a:gd name="connsiteX38" fmla="*/ 230733 w 527807"/>
                <a:gd name="connsiteY38" fmla="*/ 246148 h 527807"/>
                <a:gd name="connsiteX39" fmla="*/ 266672 w 527807"/>
                <a:gd name="connsiteY39" fmla="*/ 277362 h 527807"/>
                <a:gd name="connsiteX40" fmla="*/ 279874 w 527807"/>
                <a:gd name="connsiteY40" fmla="*/ 281465 h 527807"/>
                <a:gd name="connsiteX41" fmla="*/ 291904 w 527807"/>
                <a:gd name="connsiteY41" fmla="*/ 274576 h 52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7807" h="527807">
                  <a:moveTo>
                    <a:pt x="263520" y="527424"/>
                  </a:moveTo>
                  <a:cubicBezTo>
                    <a:pt x="117770" y="527424"/>
                    <a:pt x="-384" y="409270"/>
                    <a:pt x="-384" y="263520"/>
                  </a:cubicBezTo>
                  <a:cubicBezTo>
                    <a:pt x="-384" y="117770"/>
                    <a:pt x="117770" y="-384"/>
                    <a:pt x="263520" y="-384"/>
                  </a:cubicBezTo>
                  <a:cubicBezTo>
                    <a:pt x="409270" y="-384"/>
                    <a:pt x="527424" y="117770"/>
                    <a:pt x="527424" y="263520"/>
                  </a:cubicBezTo>
                  <a:cubicBezTo>
                    <a:pt x="527424" y="409270"/>
                    <a:pt x="409270" y="527424"/>
                    <a:pt x="263520" y="527424"/>
                  </a:cubicBezTo>
                  <a:moveTo>
                    <a:pt x="384907" y="395472"/>
                  </a:moveTo>
                  <a:cubicBezTo>
                    <a:pt x="390628" y="395472"/>
                    <a:pt x="395615" y="390049"/>
                    <a:pt x="395468" y="384335"/>
                  </a:cubicBezTo>
                  <a:lnTo>
                    <a:pt x="395468" y="221969"/>
                  </a:lnTo>
                  <a:cubicBezTo>
                    <a:pt x="395468" y="206436"/>
                    <a:pt x="383440" y="203504"/>
                    <a:pt x="372731" y="216107"/>
                  </a:cubicBezTo>
                  <a:lnTo>
                    <a:pt x="293370" y="314583"/>
                  </a:lnTo>
                  <a:cubicBezTo>
                    <a:pt x="289850" y="319124"/>
                    <a:pt x="280755" y="312531"/>
                    <a:pt x="276355" y="308720"/>
                  </a:cubicBezTo>
                  <a:lnTo>
                    <a:pt x="244523" y="280145"/>
                  </a:lnTo>
                  <a:cubicBezTo>
                    <a:pt x="240121" y="276336"/>
                    <a:pt x="233666" y="282783"/>
                    <a:pt x="230000" y="287325"/>
                  </a:cubicBezTo>
                  <a:lnTo>
                    <a:pt x="192887" y="333632"/>
                  </a:lnTo>
                  <a:cubicBezTo>
                    <a:pt x="189218" y="338176"/>
                    <a:pt x="182765" y="332900"/>
                    <a:pt x="178364" y="329089"/>
                  </a:cubicBezTo>
                  <a:lnTo>
                    <a:pt x="146092" y="302859"/>
                  </a:lnTo>
                  <a:cubicBezTo>
                    <a:pt x="140371" y="297143"/>
                    <a:pt x="134796" y="303152"/>
                    <a:pt x="134796" y="314436"/>
                  </a:cubicBezTo>
                  <a:lnTo>
                    <a:pt x="134796" y="384188"/>
                  </a:lnTo>
                  <a:cubicBezTo>
                    <a:pt x="134796" y="390049"/>
                    <a:pt x="140077" y="395472"/>
                    <a:pt x="145797" y="395472"/>
                  </a:cubicBezTo>
                  <a:lnTo>
                    <a:pt x="384907" y="395472"/>
                  </a:lnTo>
                  <a:moveTo>
                    <a:pt x="291904" y="274576"/>
                  </a:moveTo>
                  <a:lnTo>
                    <a:pt x="389454" y="145329"/>
                  </a:lnTo>
                  <a:cubicBezTo>
                    <a:pt x="396789" y="135511"/>
                    <a:pt x="393121" y="129649"/>
                    <a:pt x="381386" y="132140"/>
                  </a:cubicBezTo>
                  <a:lnTo>
                    <a:pt x="313615" y="146940"/>
                  </a:lnTo>
                  <a:cubicBezTo>
                    <a:pt x="301879" y="149579"/>
                    <a:pt x="299825" y="158079"/>
                    <a:pt x="309067" y="165991"/>
                  </a:cubicBezTo>
                  <a:lnTo>
                    <a:pt x="322122" y="177128"/>
                  </a:lnTo>
                  <a:lnTo>
                    <a:pt x="275328" y="237648"/>
                  </a:lnTo>
                  <a:lnTo>
                    <a:pt x="239094" y="206290"/>
                  </a:lnTo>
                  <a:cubicBezTo>
                    <a:pt x="235426" y="203212"/>
                    <a:pt x="230733" y="201600"/>
                    <a:pt x="225892" y="202187"/>
                  </a:cubicBezTo>
                  <a:cubicBezTo>
                    <a:pt x="221198" y="202772"/>
                    <a:pt x="216798" y="205264"/>
                    <a:pt x="213863" y="209220"/>
                  </a:cubicBezTo>
                  <a:lnTo>
                    <a:pt x="177631" y="258457"/>
                  </a:lnTo>
                  <a:lnTo>
                    <a:pt x="160175" y="243803"/>
                  </a:lnTo>
                  <a:cubicBezTo>
                    <a:pt x="152693" y="237356"/>
                    <a:pt x="141690" y="238528"/>
                    <a:pt x="135529" y="246295"/>
                  </a:cubicBezTo>
                  <a:cubicBezTo>
                    <a:pt x="129368" y="254061"/>
                    <a:pt x="130542" y="265491"/>
                    <a:pt x="138023" y="271792"/>
                  </a:cubicBezTo>
                  <a:lnTo>
                    <a:pt x="169562" y="298316"/>
                  </a:lnTo>
                  <a:cubicBezTo>
                    <a:pt x="172789" y="300954"/>
                    <a:pt x="176750" y="302419"/>
                    <a:pt x="180712" y="302419"/>
                  </a:cubicBezTo>
                  <a:cubicBezTo>
                    <a:pt x="181444" y="302419"/>
                    <a:pt x="182031" y="302419"/>
                    <a:pt x="182765" y="302273"/>
                  </a:cubicBezTo>
                  <a:cubicBezTo>
                    <a:pt x="187459" y="301687"/>
                    <a:pt x="191713" y="299195"/>
                    <a:pt x="194646" y="295238"/>
                  </a:cubicBezTo>
                  <a:lnTo>
                    <a:pt x="230733" y="246148"/>
                  </a:lnTo>
                  <a:lnTo>
                    <a:pt x="266672" y="277362"/>
                  </a:lnTo>
                  <a:cubicBezTo>
                    <a:pt x="270341" y="280438"/>
                    <a:pt x="275181" y="282050"/>
                    <a:pt x="279874" y="281465"/>
                  </a:cubicBezTo>
                  <a:cubicBezTo>
                    <a:pt x="284570" y="280878"/>
                    <a:pt x="288971" y="278387"/>
                    <a:pt x="291904" y="274576"/>
                  </a:cubicBezTo>
                </a:path>
              </a:pathLst>
            </a:custGeom>
            <a:solidFill>
              <a:srgbClr val="FFFFFF"/>
            </a:solidFill>
            <a:ln w="682" cap="flat">
              <a:noFill/>
              <a:prstDash val="solid"/>
              <a:miter/>
            </a:ln>
          </p:spPr>
          <p:txBody>
            <a:bodyPr rtlCol="0" anchor="ctr"/>
            <a:lstStyle/>
            <a:p>
              <a:endParaRPr lang="zh-CN" altLang="en-US"/>
            </a:p>
          </p:txBody>
        </p:sp>
        <p:sp>
          <p:nvSpPr>
            <p:cNvPr id="30" name="矩形 29"/>
            <p:cNvSpPr/>
            <p:nvPr>
              <p:custDataLst>
                <p:tags r:id="rId10"/>
              </p:custDataLst>
            </p:nvPr>
          </p:nvSpPr>
          <p:spPr>
            <a:xfrm>
              <a:off x="722" y="6144"/>
              <a:ext cx="2295" cy="1848"/>
            </a:xfrm>
            <a:prstGeom prst="rect">
              <a:avLst/>
            </a:prstGeom>
            <a:noFill/>
          </p:spPr>
          <p:txBody>
            <a:bodyPr wrap="square" lIns="0" tIns="0" rIns="0" bIns="0" rtlCol="0" anchor="t" anchorCtr="0">
              <a:noAutofit/>
            </a:bodyPr>
            <a:lstStyle/>
            <a:p>
              <a:pPr algn="ctr">
                <a:lnSpc>
                  <a:spcPct val="150000"/>
                </a:lnSpc>
                <a:spcBef>
                  <a:spcPts val="300"/>
                </a:spcBef>
                <a:spcAft>
                  <a:spcPts val="300"/>
                </a:spcAft>
              </a:pPr>
              <a:r>
                <a:rPr lang="zh-CN" altLang="en-US" sz="2000" b="1" dirty="0">
                  <a:latin typeface="阿里巴巴普惠体" panose="00020600040101010101" charset="-122"/>
                  <a:ea typeface="阿里巴巴普惠体" panose="00020600040101010101" charset="-122"/>
                  <a:cs typeface="+mn-ea"/>
                  <a:sym typeface="+mn-lt"/>
                </a:rPr>
                <a:t>核心模型</a:t>
              </a:r>
              <a:endParaRPr lang="zh-CN" altLang="en-US" sz="2000" b="1" kern="0">
                <a:solidFill>
                  <a:schemeClr val="accent1"/>
                </a:solidFill>
                <a:latin typeface="+mn-ea"/>
                <a:cs typeface="+mn-ea"/>
              </a:endParaRPr>
            </a:p>
          </p:txBody>
        </p:sp>
        <p:sp>
          <p:nvSpPr>
            <p:cNvPr id="31" name="任意多边形: 形状 5"/>
            <p:cNvSpPr/>
            <p:nvPr>
              <p:custDataLst>
                <p:tags r:id="rId11"/>
              </p:custDataLst>
            </p:nvPr>
          </p:nvSpPr>
          <p:spPr>
            <a:xfrm>
              <a:off x="6142" y="2261"/>
              <a:ext cx="750" cy="750"/>
            </a:xfrm>
            <a:custGeom>
              <a:avLst/>
              <a:gdLst>
                <a:gd name="connsiteX0" fmla="*/ 456816 w 914399"/>
                <a:gd name="connsiteY0" fmla="*/ 914015 h 914399"/>
                <a:gd name="connsiteX1" fmla="*/ -384 w 914399"/>
                <a:gd name="connsiteY1" fmla="*/ 456816 h 914399"/>
                <a:gd name="connsiteX2" fmla="*/ 456816 w 914399"/>
                <a:gd name="connsiteY2" fmla="*/ -384 h 914399"/>
                <a:gd name="connsiteX3" fmla="*/ 914015 w 914399"/>
                <a:gd name="connsiteY3" fmla="*/ 456816 h 914399"/>
                <a:gd name="connsiteX4" fmla="*/ 456816 w 914399"/>
                <a:gd name="connsiteY4" fmla="*/ 914015 h 914399"/>
                <a:gd name="connsiteX5" fmla="*/ 494916 w 914399"/>
                <a:gd name="connsiteY5" fmla="*/ 676554 h 914399"/>
                <a:gd name="connsiteX6" fmla="*/ 648165 w 914399"/>
                <a:gd name="connsiteY6" fmla="*/ 546350 h 914399"/>
                <a:gd name="connsiteX7" fmla="*/ 598559 w 914399"/>
                <a:gd name="connsiteY7" fmla="*/ 459940 h 914399"/>
                <a:gd name="connsiteX8" fmla="*/ 493746 w 914399"/>
                <a:gd name="connsiteY8" fmla="*/ 420735 h 914399"/>
                <a:gd name="connsiteX9" fmla="*/ 410536 w 914399"/>
                <a:gd name="connsiteY9" fmla="*/ 395932 h 914399"/>
                <a:gd name="connsiteX10" fmla="*/ 376932 w 914399"/>
                <a:gd name="connsiteY10" fmla="*/ 359127 h 914399"/>
                <a:gd name="connsiteX11" fmla="*/ 399335 w 914399"/>
                <a:gd name="connsiteY11" fmla="*/ 322323 h 914399"/>
                <a:gd name="connsiteX12" fmla="*/ 456942 w 914399"/>
                <a:gd name="connsiteY12" fmla="*/ 311121 h 914399"/>
                <a:gd name="connsiteX13" fmla="*/ 522550 w 914399"/>
                <a:gd name="connsiteY13" fmla="*/ 325523 h 914399"/>
                <a:gd name="connsiteX14" fmla="*/ 552154 w 914399"/>
                <a:gd name="connsiteY14" fmla="*/ 371929 h 914399"/>
                <a:gd name="connsiteX15" fmla="*/ 634564 w 914399"/>
                <a:gd name="connsiteY15" fmla="*/ 371929 h 914399"/>
                <a:gd name="connsiteX16" fmla="*/ 494916 w 914399"/>
                <a:gd name="connsiteY16" fmla="*/ 243364 h 914399"/>
                <a:gd name="connsiteX17" fmla="*/ 494916 w 914399"/>
                <a:gd name="connsiteY17" fmla="*/ 190116 h 914399"/>
                <a:gd name="connsiteX18" fmla="*/ 475866 w 914399"/>
                <a:gd name="connsiteY18" fmla="*/ 171066 h 914399"/>
                <a:gd name="connsiteX19" fmla="*/ 456816 w 914399"/>
                <a:gd name="connsiteY19" fmla="*/ 171066 h 914399"/>
                <a:gd name="connsiteX20" fmla="*/ 437766 w 914399"/>
                <a:gd name="connsiteY20" fmla="*/ 190116 h 914399"/>
                <a:gd name="connsiteX21" fmla="*/ 437766 w 914399"/>
                <a:gd name="connsiteY21" fmla="*/ 242156 h 914399"/>
                <a:gd name="connsiteX22" fmla="*/ 336927 w 914399"/>
                <a:gd name="connsiteY22" fmla="*/ 273517 h 914399"/>
                <a:gd name="connsiteX23" fmla="*/ 290521 w 914399"/>
                <a:gd name="connsiteY23" fmla="*/ 361528 h 914399"/>
                <a:gd name="connsiteX24" fmla="*/ 338527 w 914399"/>
                <a:gd name="connsiteY24" fmla="*/ 444738 h 914399"/>
                <a:gd name="connsiteX25" fmla="*/ 440940 w 914399"/>
                <a:gd name="connsiteY25" fmla="*/ 480742 h 914399"/>
                <a:gd name="connsiteX26" fmla="*/ 524150 w 914399"/>
                <a:gd name="connsiteY26" fmla="*/ 504745 h 914399"/>
                <a:gd name="connsiteX27" fmla="*/ 560955 w 914399"/>
                <a:gd name="connsiteY27" fmla="*/ 551951 h 914399"/>
                <a:gd name="connsiteX28" fmla="*/ 461742 w 914399"/>
                <a:gd name="connsiteY28" fmla="*/ 607958 h 914399"/>
                <a:gd name="connsiteX29" fmla="*/ 392934 w 914399"/>
                <a:gd name="connsiteY29" fmla="*/ 591956 h 914399"/>
                <a:gd name="connsiteX30" fmla="*/ 363330 w 914399"/>
                <a:gd name="connsiteY30" fmla="*/ 532749 h 914399"/>
                <a:gd name="connsiteX31" fmla="*/ 280120 w 914399"/>
                <a:gd name="connsiteY31" fmla="*/ 532749 h 914399"/>
                <a:gd name="connsiteX32" fmla="*/ 437766 w 914399"/>
                <a:gd name="connsiteY32" fmla="*/ 676621 h 914399"/>
                <a:gd name="connsiteX33" fmla="*/ 437766 w 914399"/>
                <a:gd name="connsiteY33" fmla="*/ 723515 h 914399"/>
                <a:gd name="connsiteX34" fmla="*/ 456816 w 914399"/>
                <a:gd name="connsiteY34" fmla="*/ 742565 h 914399"/>
                <a:gd name="connsiteX35" fmla="*/ 475866 w 914399"/>
                <a:gd name="connsiteY35" fmla="*/ 742565 h 914399"/>
                <a:gd name="connsiteX36" fmla="*/ 494916 w 914399"/>
                <a:gd name="connsiteY36" fmla="*/ 723515 h 914399"/>
                <a:gd name="connsiteX37" fmla="*/ 494916 w 914399"/>
                <a:gd name="connsiteY37" fmla="*/ 676554 h 91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14399" h="914399">
                  <a:moveTo>
                    <a:pt x="456816" y="914015"/>
                  </a:moveTo>
                  <a:cubicBezTo>
                    <a:pt x="204312" y="914015"/>
                    <a:pt x="-384" y="709320"/>
                    <a:pt x="-384" y="456816"/>
                  </a:cubicBezTo>
                  <a:cubicBezTo>
                    <a:pt x="-384" y="204312"/>
                    <a:pt x="204312" y="-384"/>
                    <a:pt x="456816" y="-384"/>
                  </a:cubicBezTo>
                  <a:cubicBezTo>
                    <a:pt x="709320" y="-384"/>
                    <a:pt x="914015" y="204312"/>
                    <a:pt x="914015" y="456816"/>
                  </a:cubicBezTo>
                  <a:cubicBezTo>
                    <a:pt x="914015" y="709320"/>
                    <a:pt x="709320" y="914015"/>
                    <a:pt x="456816" y="914015"/>
                  </a:cubicBezTo>
                  <a:moveTo>
                    <a:pt x="494916" y="676554"/>
                  </a:moveTo>
                  <a:cubicBezTo>
                    <a:pt x="596879" y="669524"/>
                    <a:pt x="648165" y="625921"/>
                    <a:pt x="648165" y="546350"/>
                  </a:cubicBezTo>
                  <a:cubicBezTo>
                    <a:pt x="648165" y="509546"/>
                    <a:pt x="631363" y="480742"/>
                    <a:pt x="598559" y="459940"/>
                  </a:cubicBezTo>
                  <a:cubicBezTo>
                    <a:pt x="576157" y="445538"/>
                    <a:pt x="540952" y="431936"/>
                    <a:pt x="493746" y="420735"/>
                  </a:cubicBezTo>
                  <a:cubicBezTo>
                    <a:pt x="452141" y="410334"/>
                    <a:pt x="424938" y="402333"/>
                    <a:pt x="410536" y="395932"/>
                  </a:cubicBezTo>
                  <a:cubicBezTo>
                    <a:pt x="388133" y="385531"/>
                    <a:pt x="376932" y="373529"/>
                    <a:pt x="376932" y="359127"/>
                  </a:cubicBezTo>
                  <a:cubicBezTo>
                    <a:pt x="376932" y="343125"/>
                    <a:pt x="384133" y="330324"/>
                    <a:pt x="399335" y="322323"/>
                  </a:cubicBezTo>
                  <a:cubicBezTo>
                    <a:pt x="412136" y="314322"/>
                    <a:pt x="431339" y="311121"/>
                    <a:pt x="456942" y="311121"/>
                  </a:cubicBezTo>
                  <a:cubicBezTo>
                    <a:pt x="485745" y="311121"/>
                    <a:pt x="508148" y="315922"/>
                    <a:pt x="522550" y="325523"/>
                  </a:cubicBezTo>
                  <a:cubicBezTo>
                    <a:pt x="536152" y="334324"/>
                    <a:pt x="545753" y="349526"/>
                    <a:pt x="552154" y="371929"/>
                  </a:cubicBezTo>
                  <a:lnTo>
                    <a:pt x="634564" y="371929"/>
                  </a:lnTo>
                  <a:cubicBezTo>
                    <a:pt x="626109" y="295138"/>
                    <a:pt x="579196" y="252466"/>
                    <a:pt x="494916" y="243364"/>
                  </a:cubicBezTo>
                  <a:lnTo>
                    <a:pt x="494916" y="190116"/>
                  </a:lnTo>
                  <a:cubicBezTo>
                    <a:pt x="494916" y="179594"/>
                    <a:pt x="486387" y="171066"/>
                    <a:pt x="475866" y="171066"/>
                  </a:cubicBezTo>
                  <a:lnTo>
                    <a:pt x="456816" y="171066"/>
                  </a:lnTo>
                  <a:cubicBezTo>
                    <a:pt x="446294" y="171066"/>
                    <a:pt x="437766" y="179594"/>
                    <a:pt x="437766" y="190116"/>
                  </a:cubicBezTo>
                  <a:lnTo>
                    <a:pt x="437766" y="242156"/>
                  </a:lnTo>
                  <a:cubicBezTo>
                    <a:pt x="397440" y="244723"/>
                    <a:pt x="363660" y="255008"/>
                    <a:pt x="336927" y="273517"/>
                  </a:cubicBezTo>
                  <a:cubicBezTo>
                    <a:pt x="305723" y="294319"/>
                    <a:pt x="290521" y="323923"/>
                    <a:pt x="290521" y="361528"/>
                  </a:cubicBezTo>
                  <a:cubicBezTo>
                    <a:pt x="290521" y="396732"/>
                    <a:pt x="306523" y="424735"/>
                    <a:pt x="338527" y="444738"/>
                  </a:cubicBezTo>
                  <a:cubicBezTo>
                    <a:pt x="357729" y="457539"/>
                    <a:pt x="392134" y="469541"/>
                    <a:pt x="440940" y="480742"/>
                  </a:cubicBezTo>
                  <a:cubicBezTo>
                    <a:pt x="483345" y="490343"/>
                    <a:pt x="511349" y="498345"/>
                    <a:pt x="524150" y="504745"/>
                  </a:cubicBezTo>
                  <a:cubicBezTo>
                    <a:pt x="548153" y="515947"/>
                    <a:pt x="560955" y="531949"/>
                    <a:pt x="560955" y="551951"/>
                  </a:cubicBezTo>
                  <a:cubicBezTo>
                    <a:pt x="560955" y="588756"/>
                    <a:pt x="527351" y="607958"/>
                    <a:pt x="461742" y="607958"/>
                  </a:cubicBezTo>
                  <a:cubicBezTo>
                    <a:pt x="429738" y="607958"/>
                    <a:pt x="407336" y="602357"/>
                    <a:pt x="392934" y="591956"/>
                  </a:cubicBezTo>
                  <a:cubicBezTo>
                    <a:pt x="378532" y="580755"/>
                    <a:pt x="368131" y="560752"/>
                    <a:pt x="363330" y="532749"/>
                  </a:cubicBezTo>
                  <a:lnTo>
                    <a:pt x="280120" y="532749"/>
                  </a:lnTo>
                  <a:cubicBezTo>
                    <a:pt x="288950" y="621042"/>
                    <a:pt x="341083" y="669415"/>
                    <a:pt x="437766" y="676621"/>
                  </a:cubicBezTo>
                  <a:lnTo>
                    <a:pt x="437766" y="723515"/>
                  </a:lnTo>
                  <a:cubicBezTo>
                    <a:pt x="437766" y="734037"/>
                    <a:pt x="446294" y="742565"/>
                    <a:pt x="456816" y="742565"/>
                  </a:cubicBezTo>
                  <a:lnTo>
                    <a:pt x="475866" y="742565"/>
                  </a:lnTo>
                  <a:cubicBezTo>
                    <a:pt x="486387" y="742565"/>
                    <a:pt x="494916" y="734037"/>
                    <a:pt x="494916" y="723515"/>
                  </a:cubicBezTo>
                  <a:lnTo>
                    <a:pt x="494916" y="676554"/>
                  </a:lnTo>
                </a:path>
              </a:pathLst>
            </a:custGeom>
            <a:solidFill>
              <a:srgbClr val="FFFFFF"/>
            </a:solidFill>
            <a:ln w="1191" cap="flat">
              <a:noFill/>
              <a:prstDash val="solid"/>
              <a:miter/>
            </a:ln>
          </p:spPr>
          <p:txBody>
            <a:bodyPr rtlCol="0" anchor="ctr"/>
            <a:lstStyle/>
            <a:p>
              <a:endParaRPr lang="zh-CN" altLang="en-US"/>
            </a:p>
          </p:txBody>
        </p:sp>
      </p:grpSp>
      <p:pic>
        <p:nvPicPr>
          <p:cNvPr id="5" name="图片 4" descr="神经网络"/>
          <p:cNvPicPr>
            <a:picLocks noChangeAspect="1"/>
          </p:cNvPicPr>
          <p:nvPr/>
        </p:nvPicPr>
        <p:blipFill>
          <a:blip r:embed="rId14"/>
          <a:stretch>
            <a:fillRect/>
          </a:stretch>
        </p:blipFill>
        <p:spPr>
          <a:xfrm>
            <a:off x="7359015" y="2088515"/>
            <a:ext cx="3590290" cy="2654300"/>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7880" y="318135"/>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1064893" y="253365"/>
            <a:ext cx="3844927" cy="583565"/>
          </a:xfrm>
          <a:prstGeom prst="rect">
            <a:avLst/>
          </a:prstGeom>
          <a:noFill/>
        </p:spPr>
        <p:txBody>
          <a:bodyPr wrap="square" rtlCol="0">
            <a:spAutoFit/>
          </a:bodyPr>
          <a:lstStyle/>
          <a:p>
            <a:pPr algn="l"/>
            <a:r>
              <a:rPr lang="zh-CN" altLang="en-US" sz="3200" b="1">
                <a:solidFill>
                  <a:srgbClr val="173885"/>
                </a:solidFill>
                <a:latin typeface="+mj-lt"/>
                <a:ea typeface="+mj-lt"/>
                <a:cs typeface="+mj-lt"/>
              </a:rPr>
              <a:t>技术概述</a:t>
            </a:r>
          </a:p>
        </p:txBody>
      </p:sp>
      <p:grpSp>
        <p:nvGrpSpPr>
          <p:cNvPr id="6" name="组合 5"/>
          <p:cNvGrpSpPr/>
          <p:nvPr/>
        </p:nvGrpSpPr>
        <p:grpSpPr>
          <a:xfrm>
            <a:off x="458470" y="1310640"/>
            <a:ext cx="10671175" cy="4512310"/>
            <a:chOff x="722" y="2064"/>
            <a:chExt cx="16805" cy="7106"/>
          </a:xfrm>
        </p:grpSpPr>
        <p:sp>
          <p:nvSpPr>
            <p:cNvPr id="11" name="矩形: 圆角 9"/>
            <p:cNvSpPr/>
            <p:nvPr>
              <p:custDataLst>
                <p:tags r:id="rId1"/>
              </p:custDataLst>
            </p:nvPr>
          </p:nvSpPr>
          <p:spPr>
            <a:xfrm>
              <a:off x="2623" y="2064"/>
              <a:ext cx="4641" cy="3433"/>
            </a:xfrm>
            <a:custGeom>
              <a:avLst/>
              <a:gdLst>
                <a:gd name="connsiteX0" fmla="*/ 0 w 1086416"/>
                <a:gd name="connsiteY0" fmla="*/ 119051 h 714292"/>
                <a:gd name="connsiteX1" fmla="*/ 119051 w 1086416"/>
                <a:gd name="connsiteY1" fmla="*/ 0 h 714292"/>
                <a:gd name="connsiteX2" fmla="*/ 967365 w 1086416"/>
                <a:gd name="connsiteY2" fmla="*/ 0 h 714292"/>
                <a:gd name="connsiteX3" fmla="*/ 1086416 w 1086416"/>
                <a:gd name="connsiteY3" fmla="*/ 119051 h 714292"/>
                <a:gd name="connsiteX4" fmla="*/ 1086416 w 1086416"/>
                <a:gd name="connsiteY4" fmla="*/ 595241 h 714292"/>
                <a:gd name="connsiteX5" fmla="*/ 967365 w 1086416"/>
                <a:gd name="connsiteY5" fmla="*/ 714292 h 714292"/>
                <a:gd name="connsiteX6" fmla="*/ 119051 w 1086416"/>
                <a:gd name="connsiteY6" fmla="*/ 714292 h 714292"/>
                <a:gd name="connsiteX7" fmla="*/ 0 w 1086416"/>
                <a:gd name="connsiteY7" fmla="*/ 595241 h 714292"/>
                <a:gd name="connsiteX8" fmla="*/ 0 w 1086416"/>
                <a:gd name="connsiteY8" fmla="*/ 119051 h 714292"/>
                <a:gd name="connsiteX0-1" fmla="*/ 0 w 1086416"/>
                <a:gd name="connsiteY0-2" fmla="*/ 595241 h 714292"/>
                <a:gd name="connsiteX1-3" fmla="*/ 119051 w 1086416"/>
                <a:gd name="connsiteY1-4" fmla="*/ 0 h 714292"/>
                <a:gd name="connsiteX2-5" fmla="*/ 967365 w 1086416"/>
                <a:gd name="connsiteY2-6" fmla="*/ 0 h 714292"/>
                <a:gd name="connsiteX3-7" fmla="*/ 1086416 w 1086416"/>
                <a:gd name="connsiteY3-8" fmla="*/ 119051 h 714292"/>
                <a:gd name="connsiteX4-9" fmla="*/ 1086416 w 1086416"/>
                <a:gd name="connsiteY4-10" fmla="*/ 595241 h 714292"/>
                <a:gd name="connsiteX5-11" fmla="*/ 967365 w 1086416"/>
                <a:gd name="connsiteY5-12" fmla="*/ 714292 h 714292"/>
                <a:gd name="connsiteX6-13" fmla="*/ 119051 w 1086416"/>
                <a:gd name="connsiteY6-14" fmla="*/ 714292 h 714292"/>
                <a:gd name="connsiteX7-15" fmla="*/ 0 w 1086416"/>
                <a:gd name="connsiteY7-16" fmla="*/ 595241 h 714292"/>
                <a:gd name="connsiteX0-17" fmla="*/ 0 w 2987643"/>
                <a:gd name="connsiteY0-18" fmla="*/ 2080009 h 2082206"/>
                <a:gd name="connsiteX1-19" fmla="*/ 2020278 w 2987643"/>
                <a:gd name="connsiteY1-20" fmla="*/ 0 h 2082206"/>
                <a:gd name="connsiteX2-21" fmla="*/ 2868592 w 2987643"/>
                <a:gd name="connsiteY2-22" fmla="*/ 0 h 2082206"/>
                <a:gd name="connsiteX3-23" fmla="*/ 2987643 w 2987643"/>
                <a:gd name="connsiteY3-24" fmla="*/ 119051 h 2082206"/>
                <a:gd name="connsiteX4-25" fmla="*/ 2987643 w 2987643"/>
                <a:gd name="connsiteY4-26" fmla="*/ 595241 h 2082206"/>
                <a:gd name="connsiteX5-27" fmla="*/ 2868592 w 2987643"/>
                <a:gd name="connsiteY5-28" fmla="*/ 714292 h 2082206"/>
                <a:gd name="connsiteX6-29" fmla="*/ 2020278 w 2987643"/>
                <a:gd name="connsiteY6-30" fmla="*/ 714292 h 2082206"/>
                <a:gd name="connsiteX7-31" fmla="*/ 0 w 2987643"/>
                <a:gd name="connsiteY7-32" fmla="*/ 2080009 h 2082206"/>
                <a:gd name="connsiteX0-33" fmla="*/ 3 w 2987646"/>
                <a:gd name="connsiteY0-34" fmla="*/ 2080009 h 2080017"/>
                <a:gd name="connsiteX1-35" fmla="*/ 2020281 w 2987646"/>
                <a:gd name="connsiteY1-36" fmla="*/ 0 h 2080017"/>
                <a:gd name="connsiteX2-37" fmla="*/ 2868595 w 2987646"/>
                <a:gd name="connsiteY2-38" fmla="*/ 0 h 2080017"/>
                <a:gd name="connsiteX3-39" fmla="*/ 2987646 w 2987646"/>
                <a:gd name="connsiteY3-40" fmla="*/ 119051 h 2080017"/>
                <a:gd name="connsiteX4-41" fmla="*/ 2987646 w 2987646"/>
                <a:gd name="connsiteY4-42" fmla="*/ 595241 h 2080017"/>
                <a:gd name="connsiteX5-43" fmla="*/ 2868595 w 2987646"/>
                <a:gd name="connsiteY5-44" fmla="*/ 714292 h 2080017"/>
                <a:gd name="connsiteX6-45" fmla="*/ 2020281 w 2987646"/>
                <a:gd name="connsiteY6-46" fmla="*/ 714292 h 2080017"/>
                <a:gd name="connsiteX7-47" fmla="*/ 3 w 2987646"/>
                <a:gd name="connsiteY7-48" fmla="*/ 2080009 h 2080017"/>
                <a:gd name="connsiteX0-49" fmla="*/ 4 w 2985265"/>
                <a:gd name="connsiteY0-50" fmla="*/ 2170497 h 2170504"/>
                <a:gd name="connsiteX1-51" fmla="*/ 2017900 w 2985265"/>
                <a:gd name="connsiteY1-52" fmla="*/ 0 h 2170504"/>
                <a:gd name="connsiteX2-53" fmla="*/ 2866214 w 2985265"/>
                <a:gd name="connsiteY2-54" fmla="*/ 0 h 2170504"/>
                <a:gd name="connsiteX3-55" fmla="*/ 2985265 w 2985265"/>
                <a:gd name="connsiteY3-56" fmla="*/ 119051 h 2170504"/>
                <a:gd name="connsiteX4-57" fmla="*/ 2985265 w 2985265"/>
                <a:gd name="connsiteY4-58" fmla="*/ 595241 h 2170504"/>
                <a:gd name="connsiteX5-59" fmla="*/ 2866214 w 2985265"/>
                <a:gd name="connsiteY5-60" fmla="*/ 714292 h 2170504"/>
                <a:gd name="connsiteX6-61" fmla="*/ 2017900 w 2985265"/>
                <a:gd name="connsiteY6-62" fmla="*/ 714292 h 2170504"/>
                <a:gd name="connsiteX7-63" fmla="*/ 4 w 2985265"/>
                <a:gd name="connsiteY7-64" fmla="*/ 2170497 h 2170504"/>
                <a:gd name="connsiteX0-65" fmla="*/ 4 w 2968597"/>
                <a:gd name="connsiteY0-66" fmla="*/ 2384809 h 2384815"/>
                <a:gd name="connsiteX1-67" fmla="*/ 2001232 w 2968597"/>
                <a:gd name="connsiteY1-68" fmla="*/ 0 h 2384815"/>
                <a:gd name="connsiteX2-69" fmla="*/ 2849546 w 2968597"/>
                <a:gd name="connsiteY2-70" fmla="*/ 0 h 2384815"/>
                <a:gd name="connsiteX3-71" fmla="*/ 2968597 w 2968597"/>
                <a:gd name="connsiteY3-72" fmla="*/ 119051 h 2384815"/>
                <a:gd name="connsiteX4-73" fmla="*/ 2968597 w 2968597"/>
                <a:gd name="connsiteY4-74" fmla="*/ 595241 h 2384815"/>
                <a:gd name="connsiteX5-75" fmla="*/ 2849546 w 2968597"/>
                <a:gd name="connsiteY5-76" fmla="*/ 714292 h 2384815"/>
                <a:gd name="connsiteX6-77" fmla="*/ 2001232 w 2968597"/>
                <a:gd name="connsiteY6-78" fmla="*/ 714292 h 2384815"/>
                <a:gd name="connsiteX7-79" fmla="*/ 4 w 2968597"/>
                <a:gd name="connsiteY7-80" fmla="*/ 2384809 h 2384815"/>
                <a:gd name="connsiteX0-81" fmla="*/ 4 w 2947166"/>
                <a:gd name="connsiteY0-82" fmla="*/ 2180022 h 2180029"/>
                <a:gd name="connsiteX1-83" fmla="*/ 1979801 w 2947166"/>
                <a:gd name="connsiteY1-84" fmla="*/ 0 h 2180029"/>
                <a:gd name="connsiteX2-85" fmla="*/ 2828115 w 2947166"/>
                <a:gd name="connsiteY2-86" fmla="*/ 0 h 2180029"/>
                <a:gd name="connsiteX3-87" fmla="*/ 2947166 w 2947166"/>
                <a:gd name="connsiteY3-88" fmla="*/ 119051 h 2180029"/>
                <a:gd name="connsiteX4-89" fmla="*/ 2947166 w 2947166"/>
                <a:gd name="connsiteY4-90" fmla="*/ 595241 h 2180029"/>
                <a:gd name="connsiteX5-91" fmla="*/ 2828115 w 2947166"/>
                <a:gd name="connsiteY5-92" fmla="*/ 714292 h 2180029"/>
                <a:gd name="connsiteX6-93" fmla="*/ 1979801 w 2947166"/>
                <a:gd name="connsiteY6-94" fmla="*/ 714292 h 2180029"/>
                <a:gd name="connsiteX7-95" fmla="*/ 4 w 2947166"/>
                <a:gd name="connsiteY7-96" fmla="*/ 2180022 h 21800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947166" h="2180029">
                  <a:moveTo>
                    <a:pt x="4" y="2180022"/>
                  </a:moveTo>
                  <a:cubicBezTo>
                    <a:pt x="-2377" y="2176185"/>
                    <a:pt x="1306375" y="693336"/>
                    <a:pt x="1979801" y="0"/>
                  </a:cubicBezTo>
                  <a:lnTo>
                    <a:pt x="2828115" y="0"/>
                  </a:lnTo>
                  <a:cubicBezTo>
                    <a:pt x="2893865" y="0"/>
                    <a:pt x="2947166" y="53301"/>
                    <a:pt x="2947166" y="119051"/>
                  </a:cubicBezTo>
                  <a:lnTo>
                    <a:pt x="2947166" y="595241"/>
                  </a:lnTo>
                  <a:cubicBezTo>
                    <a:pt x="2947166" y="660991"/>
                    <a:pt x="2893865" y="714292"/>
                    <a:pt x="2828115" y="714292"/>
                  </a:cubicBezTo>
                  <a:lnTo>
                    <a:pt x="1979801" y="714292"/>
                  </a:lnTo>
                  <a:cubicBezTo>
                    <a:pt x="1914051" y="714292"/>
                    <a:pt x="2385" y="2183859"/>
                    <a:pt x="4" y="21800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12" name="任意多边形: 形状 43"/>
            <p:cNvSpPr/>
            <p:nvPr>
              <p:custDataLst>
                <p:tags r:id="rId2"/>
              </p:custDataLst>
            </p:nvPr>
          </p:nvSpPr>
          <p:spPr>
            <a:xfrm>
              <a:off x="2597" y="5037"/>
              <a:ext cx="4667" cy="1125"/>
            </a:xfrm>
            <a:custGeom>
              <a:avLst/>
              <a:gdLst>
                <a:gd name="connsiteX0" fmla="*/ 2020280 w 2987645"/>
                <a:gd name="connsiteY0" fmla="*/ 0 h 714292"/>
                <a:gd name="connsiteX1" fmla="*/ 2868594 w 2987645"/>
                <a:gd name="connsiteY1" fmla="*/ 0 h 714292"/>
                <a:gd name="connsiteX2" fmla="*/ 2987645 w 2987645"/>
                <a:gd name="connsiteY2" fmla="*/ 119051 h 714292"/>
                <a:gd name="connsiteX3" fmla="*/ 2987645 w 2987645"/>
                <a:gd name="connsiteY3" fmla="*/ 595241 h 714292"/>
                <a:gd name="connsiteX4" fmla="*/ 2868594 w 2987645"/>
                <a:gd name="connsiteY4" fmla="*/ 714292 h 714292"/>
                <a:gd name="connsiteX5" fmla="*/ 2020280 w 2987645"/>
                <a:gd name="connsiteY5" fmla="*/ 714292 h 714292"/>
                <a:gd name="connsiteX6" fmla="*/ 1901229 w 2987645"/>
                <a:gd name="connsiteY6" fmla="*/ 595241 h 714292"/>
                <a:gd name="connsiteX7" fmla="*/ 1901229 w 2987645"/>
                <a:gd name="connsiteY7" fmla="*/ 576960 h 714292"/>
                <a:gd name="connsiteX8" fmla="*/ 0 w 2987645"/>
                <a:gd name="connsiteY8" fmla="*/ 357146 h 714292"/>
                <a:gd name="connsiteX9" fmla="*/ 1901229 w 2987645"/>
                <a:gd name="connsiteY9" fmla="*/ 137332 h 714292"/>
                <a:gd name="connsiteX10" fmla="*/ 1901229 w 2987645"/>
                <a:gd name="connsiteY10" fmla="*/ 119051 h 714292"/>
                <a:gd name="connsiteX11" fmla="*/ 2020280 w 2987645"/>
                <a:gd name="connsiteY11" fmla="*/ 0 h 714292"/>
                <a:gd name="connsiteX0-1" fmla="*/ 2020280 w 2987645"/>
                <a:gd name="connsiteY0-2" fmla="*/ 0 h 714292"/>
                <a:gd name="connsiteX1-3" fmla="*/ 2868594 w 2987645"/>
                <a:gd name="connsiteY1-4" fmla="*/ 0 h 714292"/>
                <a:gd name="connsiteX2-5" fmla="*/ 2987645 w 2987645"/>
                <a:gd name="connsiteY2-6" fmla="*/ 119051 h 714292"/>
                <a:gd name="connsiteX3-7" fmla="*/ 2987645 w 2987645"/>
                <a:gd name="connsiteY3-8" fmla="*/ 595241 h 714292"/>
                <a:gd name="connsiteX4-9" fmla="*/ 2868594 w 2987645"/>
                <a:gd name="connsiteY4-10" fmla="*/ 714292 h 714292"/>
                <a:gd name="connsiteX5-11" fmla="*/ 2020280 w 2987645"/>
                <a:gd name="connsiteY5-12" fmla="*/ 714292 h 714292"/>
                <a:gd name="connsiteX6-13" fmla="*/ 1901229 w 2987645"/>
                <a:gd name="connsiteY6-14" fmla="*/ 595241 h 714292"/>
                <a:gd name="connsiteX7-15" fmla="*/ 1901229 w 2987645"/>
                <a:gd name="connsiteY7-16" fmla="*/ 576960 h 714292"/>
                <a:gd name="connsiteX8-17" fmla="*/ 0 w 2987645"/>
                <a:gd name="connsiteY8-18" fmla="*/ 357146 h 714292"/>
                <a:gd name="connsiteX9-19" fmla="*/ 1901229 w 2987645"/>
                <a:gd name="connsiteY9-20" fmla="*/ 137332 h 714292"/>
                <a:gd name="connsiteX10-21" fmla="*/ 2020280 w 2987645"/>
                <a:gd name="connsiteY10-22" fmla="*/ 0 h 714292"/>
                <a:gd name="connsiteX0-23" fmla="*/ 2020280 w 2987645"/>
                <a:gd name="connsiteY0-24" fmla="*/ 0 h 714292"/>
                <a:gd name="connsiteX1-25" fmla="*/ 2868594 w 2987645"/>
                <a:gd name="connsiteY1-26" fmla="*/ 0 h 714292"/>
                <a:gd name="connsiteX2-27" fmla="*/ 2987645 w 2987645"/>
                <a:gd name="connsiteY2-28" fmla="*/ 119051 h 714292"/>
                <a:gd name="connsiteX3-29" fmla="*/ 2987645 w 2987645"/>
                <a:gd name="connsiteY3-30" fmla="*/ 595241 h 714292"/>
                <a:gd name="connsiteX4-31" fmla="*/ 2868594 w 2987645"/>
                <a:gd name="connsiteY4-32" fmla="*/ 714292 h 714292"/>
                <a:gd name="connsiteX5-33" fmla="*/ 2020280 w 2987645"/>
                <a:gd name="connsiteY5-34" fmla="*/ 714292 h 714292"/>
                <a:gd name="connsiteX6-35" fmla="*/ 1901229 w 2987645"/>
                <a:gd name="connsiteY6-36" fmla="*/ 576960 h 714292"/>
                <a:gd name="connsiteX7-37" fmla="*/ 0 w 2987645"/>
                <a:gd name="connsiteY7-38" fmla="*/ 357146 h 714292"/>
                <a:gd name="connsiteX8-39" fmla="*/ 1901229 w 2987645"/>
                <a:gd name="connsiteY8-40" fmla="*/ 137332 h 714292"/>
                <a:gd name="connsiteX9-41" fmla="*/ 2020280 w 2987645"/>
                <a:gd name="connsiteY9-42" fmla="*/ 0 h 714292"/>
                <a:gd name="connsiteX0-43" fmla="*/ 2020280 w 2987645"/>
                <a:gd name="connsiteY0-44" fmla="*/ 0 h 714292"/>
                <a:gd name="connsiteX1-45" fmla="*/ 2868594 w 2987645"/>
                <a:gd name="connsiteY1-46" fmla="*/ 0 h 714292"/>
                <a:gd name="connsiteX2-47" fmla="*/ 2987645 w 2987645"/>
                <a:gd name="connsiteY2-48" fmla="*/ 119051 h 714292"/>
                <a:gd name="connsiteX3-49" fmla="*/ 2987645 w 2987645"/>
                <a:gd name="connsiteY3-50" fmla="*/ 595241 h 714292"/>
                <a:gd name="connsiteX4-51" fmla="*/ 2868594 w 2987645"/>
                <a:gd name="connsiteY4-52" fmla="*/ 714292 h 714292"/>
                <a:gd name="connsiteX5-53" fmla="*/ 2020280 w 2987645"/>
                <a:gd name="connsiteY5-54" fmla="*/ 714292 h 714292"/>
                <a:gd name="connsiteX6-55" fmla="*/ 1901229 w 2987645"/>
                <a:gd name="connsiteY6-56" fmla="*/ 576960 h 714292"/>
                <a:gd name="connsiteX7-57" fmla="*/ 0 w 2987645"/>
                <a:gd name="connsiteY7-58" fmla="*/ 357146 h 714292"/>
                <a:gd name="connsiteX8-59" fmla="*/ 1901229 w 2987645"/>
                <a:gd name="connsiteY8-60" fmla="*/ 137332 h 714292"/>
                <a:gd name="connsiteX9-61" fmla="*/ 2020280 w 2987645"/>
                <a:gd name="connsiteY9-62" fmla="*/ 0 h 714292"/>
                <a:gd name="connsiteX0-63" fmla="*/ 2020280 w 2987645"/>
                <a:gd name="connsiteY0-64" fmla="*/ 0 h 714296"/>
                <a:gd name="connsiteX1-65" fmla="*/ 2868594 w 2987645"/>
                <a:gd name="connsiteY1-66" fmla="*/ 0 h 714296"/>
                <a:gd name="connsiteX2-67" fmla="*/ 2987645 w 2987645"/>
                <a:gd name="connsiteY2-68" fmla="*/ 119051 h 714296"/>
                <a:gd name="connsiteX3-69" fmla="*/ 2987645 w 2987645"/>
                <a:gd name="connsiteY3-70" fmla="*/ 595241 h 714296"/>
                <a:gd name="connsiteX4-71" fmla="*/ 2868594 w 2987645"/>
                <a:gd name="connsiteY4-72" fmla="*/ 714292 h 714296"/>
                <a:gd name="connsiteX5-73" fmla="*/ 2020280 w 2987645"/>
                <a:gd name="connsiteY5-74" fmla="*/ 714292 h 714296"/>
                <a:gd name="connsiteX6-75" fmla="*/ 1901229 w 2987645"/>
                <a:gd name="connsiteY6-76" fmla="*/ 576960 h 714296"/>
                <a:gd name="connsiteX7-77" fmla="*/ 0 w 2987645"/>
                <a:gd name="connsiteY7-78" fmla="*/ 357146 h 714296"/>
                <a:gd name="connsiteX8-79" fmla="*/ 1901229 w 2987645"/>
                <a:gd name="connsiteY8-80" fmla="*/ 137332 h 714296"/>
                <a:gd name="connsiteX9-81" fmla="*/ 2020280 w 2987645"/>
                <a:gd name="connsiteY9-82" fmla="*/ 0 h 714296"/>
                <a:gd name="connsiteX0-83" fmla="*/ 2020280 w 2987645"/>
                <a:gd name="connsiteY0-84" fmla="*/ 0 h 714296"/>
                <a:gd name="connsiteX1-85" fmla="*/ 2868594 w 2987645"/>
                <a:gd name="connsiteY1-86" fmla="*/ 0 h 714296"/>
                <a:gd name="connsiteX2-87" fmla="*/ 2987645 w 2987645"/>
                <a:gd name="connsiteY2-88" fmla="*/ 119051 h 714296"/>
                <a:gd name="connsiteX3-89" fmla="*/ 2987645 w 2987645"/>
                <a:gd name="connsiteY3-90" fmla="*/ 595241 h 714296"/>
                <a:gd name="connsiteX4-91" fmla="*/ 2868594 w 2987645"/>
                <a:gd name="connsiteY4-92" fmla="*/ 714292 h 714296"/>
                <a:gd name="connsiteX5-93" fmla="*/ 2020280 w 2987645"/>
                <a:gd name="connsiteY5-94" fmla="*/ 714292 h 714296"/>
                <a:gd name="connsiteX6-95" fmla="*/ 1901229 w 2987645"/>
                <a:gd name="connsiteY6-96" fmla="*/ 576960 h 714296"/>
                <a:gd name="connsiteX7-97" fmla="*/ 0 w 2987645"/>
                <a:gd name="connsiteY7-98" fmla="*/ 357146 h 714296"/>
                <a:gd name="connsiteX8-99" fmla="*/ 1901229 w 2987645"/>
                <a:gd name="connsiteY8-100" fmla="*/ 137332 h 714296"/>
                <a:gd name="connsiteX9-101" fmla="*/ 2020280 w 2987645"/>
                <a:gd name="connsiteY9-102" fmla="*/ 0 h 714296"/>
                <a:gd name="connsiteX0-103" fmla="*/ 1918680 w 2886045"/>
                <a:gd name="connsiteY0-104" fmla="*/ 0 h 714300"/>
                <a:gd name="connsiteX1-105" fmla="*/ 2766994 w 2886045"/>
                <a:gd name="connsiteY1-106" fmla="*/ 0 h 714300"/>
                <a:gd name="connsiteX2-107" fmla="*/ 2886045 w 2886045"/>
                <a:gd name="connsiteY2-108" fmla="*/ 119051 h 714300"/>
                <a:gd name="connsiteX3-109" fmla="*/ 2886045 w 2886045"/>
                <a:gd name="connsiteY3-110" fmla="*/ 595241 h 714300"/>
                <a:gd name="connsiteX4-111" fmla="*/ 2766994 w 2886045"/>
                <a:gd name="connsiteY4-112" fmla="*/ 714292 h 714300"/>
                <a:gd name="connsiteX5-113" fmla="*/ 1918680 w 2886045"/>
                <a:gd name="connsiteY5-114" fmla="*/ 714292 h 714300"/>
                <a:gd name="connsiteX6-115" fmla="*/ 1799629 w 2886045"/>
                <a:gd name="connsiteY6-116" fmla="*/ 576960 h 714300"/>
                <a:gd name="connsiteX7-117" fmla="*/ 0 w 2886045"/>
                <a:gd name="connsiteY7-118" fmla="*/ 357146 h 714300"/>
                <a:gd name="connsiteX8-119" fmla="*/ 1799629 w 2886045"/>
                <a:gd name="connsiteY8-120" fmla="*/ 137332 h 714300"/>
                <a:gd name="connsiteX9-121" fmla="*/ 1918680 w 2886045"/>
                <a:gd name="connsiteY9-122" fmla="*/ 0 h 714300"/>
                <a:gd name="connsiteX0-123" fmla="*/ 2001230 w 2968595"/>
                <a:gd name="connsiteY0-124" fmla="*/ 0 h 714300"/>
                <a:gd name="connsiteX1-125" fmla="*/ 2849544 w 2968595"/>
                <a:gd name="connsiteY1-126" fmla="*/ 0 h 714300"/>
                <a:gd name="connsiteX2-127" fmla="*/ 2968595 w 2968595"/>
                <a:gd name="connsiteY2-128" fmla="*/ 119051 h 714300"/>
                <a:gd name="connsiteX3-129" fmla="*/ 2968595 w 2968595"/>
                <a:gd name="connsiteY3-130" fmla="*/ 595241 h 714300"/>
                <a:gd name="connsiteX4-131" fmla="*/ 2849544 w 2968595"/>
                <a:gd name="connsiteY4-132" fmla="*/ 714292 h 714300"/>
                <a:gd name="connsiteX5-133" fmla="*/ 2001230 w 2968595"/>
                <a:gd name="connsiteY5-134" fmla="*/ 714292 h 714300"/>
                <a:gd name="connsiteX6-135" fmla="*/ 1882179 w 2968595"/>
                <a:gd name="connsiteY6-136" fmla="*/ 576960 h 714300"/>
                <a:gd name="connsiteX7-137" fmla="*/ 0 w 2968595"/>
                <a:gd name="connsiteY7-138" fmla="*/ 357146 h 714300"/>
                <a:gd name="connsiteX8-139" fmla="*/ 1882179 w 2968595"/>
                <a:gd name="connsiteY8-140" fmla="*/ 137332 h 714300"/>
                <a:gd name="connsiteX9-141" fmla="*/ 2001230 w 2968595"/>
                <a:gd name="connsiteY9-142" fmla="*/ 0 h 714300"/>
                <a:gd name="connsiteX0-143" fmla="*/ 1982180 w 2949545"/>
                <a:gd name="connsiteY0-144" fmla="*/ 0 h 714300"/>
                <a:gd name="connsiteX1-145" fmla="*/ 2830494 w 2949545"/>
                <a:gd name="connsiteY1-146" fmla="*/ 0 h 714300"/>
                <a:gd name="connsiteX2-147" fmla="*/ 2949545 w 2949545"/>
                <a:gd name="connsiteY2-148" fmla="*/ 119051 h 714300"/>
                <a:gd name="connsiteX3-149" fmla="*/ 2949545 w 2949545"/>
                <a:gd name="connsiteY3-150" fmla="*/ 595241 h 714300"/>
                <a:gd name="connsiteX4-151" fmla="*/ 2830494 w 2949545"/>
                <a:gd name="connsiteY4-152" fmla="*/ 714292 h 714300"/>
                <a:gd name="connsiteX5-153" fmla="*/ 1982180 w 2949545"/>
                <a:gd name="connsiteY5-154" fmla="*/ 714292 h 714300"/>
                <a:gd name="connsiteX6-155" fmla="*/ 1863129 w 2949545"/>
                <a:gd name="connsiteY6-156" fmla="*/ 576960 h 714300"/>
                <a:gd name="connsiteX7-157" fmla="*/ 0 w 2949545"/>
                <a:gd name="connsiteY7-158" fmla="*/ 357146 h 714300"/>
                <a:gd name="connsiteX8-159" fmla="*/ 1863129 w 2949545"/>
                <a:gd name="connsiteY8-160" fmla="*/ 137332 h 714300"/>
                <a:gd name="connsiteX9-161" fmla="*/ 1982180 w 2949545"/>
                <a:gd name="connsiteY9-162" fmla="*/ 0 h 714300"/>
                <a:gd name="connsiteX0-163" fmla="*/ 1982180 w 2949545"/>
                <a:gd name="connsiteY0-164" fmla="*/ 0 h 714296"/>
                <a:gd name="connsiteX1-165" fmla="*/ 2830494 w 2949545"/>
                <a:gd name="connsiteY1-166" fmla="*/ 0 h 714296"/>
                <a:gd name="connsiteX2-167" fmla="*/ 2949545 w 2949545"/>
                <a:gd name="connsiteY2-168" fmla="*/ 119051 h 714296"/>
                <a:gd name="connsiteX3-169" fmla="*/ 2949545 w 2949545"/>
                <a:gd name="connsiteY3-170" fmla="*/ 595241 h 714296"/>
                <a:gd name="connsiteX4-171" fmla="*/ 2830494 w 2949545"/>
                <a:gd name="connsiteY4-172" fmla="*/ 714292 h 714296"/>
                <a:gd name="connsiteX5-173" fmla="*/ 1982180 w 2949545"/>
                <a:gd name="connsiteY5-174" fmla="*/ 714292 h 714296"/>
                <a:gd name="connsiteX6-175" fmla="*/ 1863129 w 2949545"/>
                <a:gd name="connsiteY6-176" fmla="*/ 576960 h 714296"/>
                <a:gd name="connsiteX7-177" fmla="*/ 0 w 2949545"/>
                <a:gd name="connsiteY7-178" fmla="*/ 357146 h 714296"/>
                <a:gd name="connsiteX8-179" fmla="*/ 1863129 w 2949545"/>
                <a:gd name="connsiteY8-180" fmla="*/ 137332 h 714296"/>
                <a:gd name="connsiteX9-181" fmla="*/ 1982180 w 2949545"/>
                <a:gd name="connsiteY9-182" fmla="*/ 0 h 714296"/>
                <a:gd name="connsiteX0-183" fmla="*/ 2010755 w 2978120"/>
                <a:gd name="connsiteY0-184" fmla="*/ 0 h 714300"/>
                <a:gd name="connsiteX1-185" fmla="*/ 2859069 w 2978120"/>
                <a:gd name="connsiteY1-186" fmla="*/ 0 h 714300"/>
                <a:gd name="connsiteX2-187" fmla="*/ 2978120 w 2978120"/>
                <a:gd name="connsiteY2-188" fmla="*/ 119051 h 714300"/>
                <a:gd name="connsiteX3-189" fmla="*/ 2978120 w 2978120"/>
                <a:gd name="connsiteY3-190" fmla="*/ 595241 h 714300"/>
                <a:gd name="connsiteX4-191" fmla="*/ 2859069 w 2978120"/>
                <a:gd name="connsiteY4-192" fmla="*/ 714292 h 714300"/>
                <a:gd name="connsiteX5-193" fmla="*/ 2010755 w 2978120"/>
                <a:gd name="connsiteY5-194" fmla="*/ 714292 h 714300"/>
                <a:gd name="connsiteX6-195" fmla="*/ 1891704 w 2978120"/>
                <a:gd name="connsiteY6-196" fmla="*/ 576960 h 714300"/>
                <a:gd name="connsiteX7-197" fmla="*/ 0 w 2978120"/>
                <a:gd name="connsiteY7-198" fmla="*/ 357146 h 714300"/>
                <a:gd name="connsiteX8-199" fmla="*/ 1891704 w 2978120"/>
                <a:gd name="connsiteY8-200" fmla="*/ 137332 h 714300"/>
                <a:gd name="connsiteX9-201" fmla="*/ 2010755 w 2978120"/>
                <a:gd name="connsiteY9-202" fmla="*/ 0 h 714300"/>
                <a:gd name="connsiteX0-203" fmla="*/ 2010755 w 2978120"/>
                <a:gd name="connsiteY0-204" fmla="*/ 0 h 714296"/>
                <a:gd name="connsiteX1-205" fmla="*/ 2859069 w 2978120"/>
                <a:gd name="connsiteY1-206" fmla="*/ 0 h 714296"/>
                <a:gd name="connsiteX2-207" fmla="*/ 2978120 w 2978120"/>
                <a:gd name="connsiteY2-208" fmla="*/ 119051 h 714296"/>
                <a:gd name="connsiteX3-209" fmla="*/ 2978120 w 2978120"/>
                <a:gd name="connsiteY3-210" fmla="*/ 595241 h 714296"/>
                <a:gd name="connsiteX4-211" fmla="*/ 2859069 w 2978120"/>
                <a:gd name="connsiteY4-212" fmla="*/ 714292 h 714296"/>
                <a:gd name="connsiteX5-213" fmla="*/ 2010755 w 2978120"/>
                <a:gd name="connsiteY5-214" fmla="*/ 714292 h 714296"/>
                <a:gd name="connsiteX6-215" fmla="*/ 1891704 w 2978120"/>
                <a:gd name="connsiteY6-216" fmla="*/ 576960 h 714296"/>
                <a:gd name="connsiteX7-217" fmla="*/ 0 w 2978120"/>
                <a:gd name="connsiteY7-218" fmla="*/ 357146 h 714296"/>
                <a:gd name="connsiteX8-219" fmla="*/ 1891704 w 2978120"/>
                <a:gd name="connsiteY8-220" fmla="*/ 137332 h 714296"/>
                <a:gd name="connsiteX9-221" fmla="*/ 2010755 w 2978120"/>
                <a:gd name="connsiteY9-222" fmla="*/ 0 h 714296"/>
                <a:gd name="connsiteX0-223" fmla="*/ 1996468 w 2963833"/>
                <a:gd name="connsiteY0-224" fmla="*/ 0 h 714300"/>
                <a:gd name="connsiteX1-225" fmla="*/ 2844782 w 2963833"/>
                <a:gd name="connsiteY1-226" fmla="*/ 0 h 714300"/>
                <a:gd name="connsiteX2-227" fmla="*/ 2963833 w 2963833"/>
                <a:gd name="connsiteY2-228" fmla="*/ 119051 h 714300"/>
                <a:gd name="connsiteX3-229" fmla="*/ 2963833 w 2963833"/>
                <a:gd name="connsiteY3-230" fmla="*/ 595241 h 714300"/>
                <a:gd name="connsiteX4-231" fmla="*/ 2844782 w 2963833"/>
                <a:gd name="connsiteY4-232" fmla="*/ 714292 h 714300"/>
                <a:gd name="connsiteX5-233" fmla="*/ 1996468 w 2963833"/>
                <a:gd name="connsiteY5-234" fmla="*/ 714292 h 714300"/>
                <a:gd name="connsiteX6-235" fmla="*/ 1877417 w 2963833"/>
                <a:gd name="connsiteY6-236" fmla="*/ 576960 h 714300"/>
                <a:gd name="connsiteX7-237" fmla="*/ 0 w 2963833"/>
                <a:gd name="connsiteY7-238" fmla="*/ 357146 h 714300"/>
                <a:gd name="connsiteX8-239" fmla="*/ 1877417 w 2963833"/>
                <a:gd name="connsiteY8-240" fmla="*/ 137332 h 714300"/>
                <a:gd name="connsiteX9-241" fmla="*/ 1996468 w 2963833"/>
                <a:gd name="connsiteY9-242" fmla="*/ 0 h 714300"/>
                <a:gd name="connsiteX0-243" fmla="*/ 1996468 w 2963833"/>
                <a:gd name="connsiteY0-244" fmla="*/ 0 h 714296"/>
                <a:gd name="connsiteX1-245" fmla="*/ 2844782 w 2963833"/>
                <a:gd name="connsiteY1-246" fmla="*/ 0 h 714296"/>
                <a:gd name="connsiteX2-247" fmla="*/ 2963833 w 2963833"/>
                <a:gd name="connsiteY2-248" fmla="*/ 119051 h 714296"/>
                <a:gd name="connsiteX3-249" fmla="*/ 2963833 w 2963833"/>
                <a:gd name="connsiteY3-250" fmla="*/ 595241 h 714296"/>
                <a:gd name="connsiteX4-251" fmla="*/ 2844782 w 2963833"/>
                <a:gd name="connsiteY4-252" fmla="*/ 714292 h 714296"/>
                <a:gd name="connsiteX5-253" fmla="*/ 1996468 w 2963833"/>
                <a:gd name="connsiteY5-254" fmla="*/ 714292 h 714296"/>
                <a:gd name="connsiteX6-255" fmla="*/ 1877417 w 2963833"/>
                <a:gd name="connsiteY6-256" fmla="*/ 576960 h 714296"/>
                <a:gd name="connsiteX7-257" fmla="*/ 0 w 2963833"/>
                <a:gd name="connsiteY7-258" fmla="*/ 357146 h 714296"/>
                <a:gd name="connsiteX8-259" fmla="*/ 1877417 w 2963833"/>
                <a:gd name="connsiteY8-260" fmla="*/ 137332 h 714296"/>
                <a:gd name="connsiteX9-261" fmla="*/ 1996468 w 2963833"/>
                <a:gd name="connsiteY9-262" fmla="*/ 0 h 714296"/>
                <a:gd name="connsiteX0-263" fmla="*/ 1996468 w 2963833"/>
                <a:gd name="connsiteY0-264" fmla="*/ 0 h 714296"/>
                <a:gd name="connsiteX1-265" fmla="*/ 2844782 w 2963833"/>
                <a:gd name="connsiteY1-266" fmla="*/ 0 h 714296"/>
                <a:gd name="connsiteX2-267" fmla="*/ 2963833 w 2963833"/>
                <a:gd name="connsiteY2-268" fmla="*/ 119051 h 714296"/>
                <a:gd name="connsiteX3-269" fmla="*/ 2963833 w 2963833"/>
                <a:gd name="connsiteY3-270" fmla="*/ 595241 h 714296"/>
                <a:gd name="connsiteX4-271" fmla="*/ 2844782 w 2963833"/>
                <a:gd name="connsiteY4-272" fmla="*/ 714292 h 714296"/>
                <a:gd name="connsiteX5-273" fmla="*/ 1996468 w 2963833"/>
                <a:gd name="connsiteY5-274" fmla="*/ 714292 h 714296"/>
                <a:gd name="connsiteX6-275" fmla="*/ 1877417 w 2963833"/>
                <a:gd name="connsiteY6-276" fmla="*/ 576960 h 714296"/>
                <a:gd name="connsiteX7-277" fmla="*/ 0 w 2963833"/>
                <a:gd name="connsiteY7-278" fmla="*/ 357146 h 714296"/>
                <a:gd name="connsiteX8-279" fmla="*/ 1996468 w 2963833"/>
                <a:gd name="connsiteY8-280" fmla="*/ 0 h 714296"/>
                <a:gd name="connsiteX0-281" fmla="*/ 1996468 w 2963833"/>
                <a:gd name="connsiteY0-282" fmla="*/ 0 h 714292"/>
                <a:gd name="connsiteX1-283" fmla="*/ 2844782 w 2963833"/>
                <a:gd name="connsiteY1-284" fmla="*/ 0 h 714292"/>
                <a:gd name="connsiteX2-285" fmla="*/ 2963833 w 2963833"/>
                <a:gd name="connsiteY2-286" fmla="*/ 119051 h 714292"/>
                <a:gd name="connsiteX3-287" fmla="*/ 2963833 w 2963833"/>
                <a:gd name="connsiteY3-288" fmla="*/ 595241 h 714292"/>
                <a:gd name="connsiteX4-289" fmla="*/ 2844782 w 2963833"/>
                <a:gd name="connsiteY4-290" fmla="*/ 714292 h 714292"/>
                <a:gd name="connsiteX5-291" fmla="*/ 1996468 w 2963833"/>
                <a:gd name="connsiteY5-292" fmla="*/ 714292 h 714292"/>
                <a:gd name="connsiteX6-293" fmla="*/ 0 w 2963833"/>
                <a:gd name="connsiteY6-294" fmla="*/ 357146 h 714292"/>
                <a:gd name="connsiteX7-295" fmla="*/ 1996468 w 2963833"/>
                <a:gd name="connsiteY7-296" fmla="*/ 0 h 714292"/>
                <a:gd name="connsiteX0-297" fmla="*/ 1996468 w 2963833"/>
                <a:gd name="connsiteY0-298" fmla="*/ 0 h 714292"/>
                <a:gd name="connsiteX1-299" fmla="*/ 2844782 w 2963833"/>
                <a:gd name="connsiteY1-300" fmla="*/ 0 h 714292"/>
                <a:gd name="connsiteX2-301" fmla="*/ 2963833 w 2963833"/>
                <a:gd name="connsiteY2-302" fmla="*/ 119051 h 714292"/>
                <a:gd name="connsiteX3-303" fmla="*/ 2963833 w 2963833"/>
                <a:gd name="connsiteY3-304" fmla="*/ 595241 h 714292"/>
                <a:gd name="connsiteX4-305" fmla="*/ 2844782 w 2963833"/>
                <a:gd name="connsiteY4-306" fmla="*/ 714292 h 714292"/>
                <a:gd name="connsiteX5-307" fmla="*/ 1996468 w 2963833"/>
                <a:gd name="connsiteY5-308" fmla="*/ 714292 h 714292"/>
                <a:gd name="connsiteX6-309" fmla="*/ 0 w 2963833"/>
                <a:gd name="connsiteY6-310" fmla="*/ 357146 h 714292"/>
                <a:gd name="connsiteX7-311" fmla="*/ 1996468 w 2963833"/>
                <a:gd name="connsiteY7-312" fmla="*/ 0 h 7142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963833" h="714292">
                  <a:moveTo>
                    <a:pt x="1996468" y="0"/>
                  </a:moveTo>
                  <a:lnTo>
                    <a:pt x="2844782" y="0"/>
                  </a:lnTo>
                  <a:cubicBezTo>
                    <a:pt x="2910532" y="0"/>
                    <a:pt x="2963833" y="53301"/>
                    <a:pt x="2963833" y="119051"/>
                  </a:cubicBezTo>
                  <a:lnTo>
                    <a:pt x="2963833" y="595241"/>
                  </a:lnTo>
                  <a:cubicBezTo>
                    <a:pt x="2963833" y="660991"/>
                    <a:pt x="2910532" y="714292"/>
                    <a:pt x="2844782" y="714292"/>
                  </a:cubicBezTo>
                  <a:lnTo>
                    <a:pt x="1996468" y="714292"/>
                  </a:lnTo>
                  <a:cubicBezTo>
                    <a:pt x="1522338" y="654768"/>
                    <a:pt x="0" y="358720"/>
                    <a:pt x="0" y="357146"/>
                  </a:cubicBezTo>
                  <a:cubicBezTo>
                    <a:pt x="0" y="355572"/>
                    <a:pt x="1330979" y="119049"/>
                    <a:pt x="19964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accent1"/>
                </a:solidFill>
              </a:endParaRPr>
            </a:p>
          </p:txBody>
        </p:sp>
        <p:sp>
          <p:nvSpPr>
            <p:cNvPr id="14" name="矩形: 圆角 9"/>
            <p:cNvSpPr/>
            <p:nvPr>
              <p:custDataLst>
                <p:tags r:id="rId3"/>
              </p:custDataLst>
            </p:nvPr>
          </p:nvSpPr>
          <p:spPr>
            <a:xfrm flipV="1">
              <a:off x="2612" y="5692"/>
              <a:ext cx="4652" cy="3478"/>
            </a:xfrm>
            <a:custGeom>
              <a:avLst/>
              <a:gdLst>
                <a:gd name="connsiteX0" fmla="*/ 0 w 1086416"/>
                <a:gd name="connsiteY0" fmla="*/ 119051 h 714292"/>
                <a:gd name="connsiteX1" fmla="*/ 119051 w 1086416"/>
                <a:gd name="connsiteY1" fmla="*/ 0 h 714292"/>
                <a:gd name="connsiteX2" fmla="*/ 967365 w 1086416"/>
                <a:gd name="connsiteY2" fmla="*/ 0 h 714292"/>
                <a:gd name="connsiteX3" fmla="*/ 1086416 w 1086416"/>
                <a:gd name="connsiteY3" fmla="*/ 119051 h 714292"/>
                <a:gd name="connsiteX4" fmla="*/ 1086416 w 1086416"/>
                <a:gd name="connsiteY4" fmla="*/ 595241 h 714292"/>
                <a:gd name="connsiteX5" fmla="*/ 967365 w 1086416"/>
                <a:gd name="connsiteY5" fmla="*/ 714292 h 714292"/>
                <a:gd name="connsiteX6" fmla="*/ 119051 w 1086416"/>
                <a:gd name="connsiteY6" fmla="*/ 714292 h 714292"/>
                <a:gd name="connsiteX7" fmla="*/ 0 w 1086416"/>
                <a:gd name="connsiteY7" fmla="*/ 595241 h 714292"/>
                <a:gd name="connsiteX8" fmla="*/ 0 w 1086416"/>
                <a:gd name="connsiteY8" fmla="*/ 119051 h 714292"/>
                <a:gd name="connsiteX0-1" fmla="*/ 0 w 1086416"/>
                <a:gd name="connsiteY0-2" fmla="*/ 595241 h 714292"/>
                <a:gd name="connsiteX1-3" fmla="*/ 119051 w 1086416"/>
                <a:gd name="connsiteY1-4" fmla="*/ 0 h 714292"/>
                <a:gd name="connsiteX2-5" fmla="*/ 967365 w 1086416"/>
                <a:gd name="connsiteY2-6" fmla="*/ 0 h 714292"/>
                <a:gd name="connsiteX3-7" fmla="*/ 1086416 w 1086416"/>
                <a:gd name="connsiteY3-8" fmla="*/ 119051 h 714292"/>
                <a:gd name="connsiteX4-9" fmla="*/ 1086416 w 1086416"/>
                <a:gd name="connsiteY4-10" fmla="*/ 595241 h 714292"/>
                <a:gd name="connsiteX5-11" fmla="*/ 967365 w 1086416"/>
                <a:gd name="connsiteY5-12" fmla="*/ 714292 h 714292"/>
                <a:gd name="connsiteX6-13" fmla="*/ 119051 w 1086416"/>
                <a:gd name="connsiteY6-14" fmla="*/ 714292 h 714292"/>
                <a:gd name="connsiteX7-15" fmla="*/ 0 w 1086416"/>
                <a:gd name="connsiteY7-16" fmla="*/ 595241 h 714292"/>
                <a:gd name="connsiteX0-17" fmla="*/ 0 w 2987643"/>
                <a:gd name="connsiteY0-18" fmla="*/ 2080009 h 2082206"/>
                <a:gd name="connsiteX1-19" fmla="*/ 2020278 w 2987643"/>
                <a:gd name="connsiteY1-20" fmla="*/ 0 h 2082206"/>
                <a:gd name="connsiteX2-21" fmla="*/ 2868592 w 2987643"/>
                <a:gd name="connsiteY2-22" fmla="*/ 0 h 2082206"/>
                <a:gd name="connsiteX3-23" fmla="*/ 2987643 w 2987643"/>
                <a:gd name="connsiteY3-24" fmla="*/ 119051 h 2082206"/>
                <a:gd name="connsiteX4-25" fmla="*/ 2987643 w 2987643"/>
                <a:gd name="connsiteY4-26" fmla="*/ 595241 h 2082206"/>
                <a:gd name="connsiteX5-27" fmla="*/ 2868592 w 2987643"/>
                <a:gd name="connsiteY5-28" fmla="*/ 714292 h 2082206"/>
                <a:gd name="connsiteX6-29" fmla="*/ 2020278 w 2987643"/>
                <a:gd name="connsiteY6-30" fmla="*/ 714292 h 2082206"/>
                <a:gd name="connsiteX7-31" fmla="*/ 0 w 2987643"/>
                <a:gd name="connsiteY7-32" fmla="*/ 2080009 h 2082206"/>
                <a:gd name="connsiteX0-33" fmla="*/ 3 w 2987646"/>
                <a:gd name="connsiteY0-34" fmla="*/ 2080009 h 2080009"/>
                <a:gd name="connsiteX1-35" fmla="*/ 2020281 w 2987646"/>
                <a:gd name="connsiteY1-36" fmla="*/ 0 h 2080009"/>
                <a:gd name="connsiteX2-37" fmla="*/ 2868595 w 2987646"/>
                <a:gd name="connsiteY2-38" fmla="*/ 0 h 2080009"/>
                <a:gd name="connsiteX3-39" fmla="*/ 2987646 w 2987646"/>
                <a:gd name="connsiteY3-40" fmla="*/ 119051 h 2080009"/>
                <a:gd name="connsiteX4-41" fmla="*/ 2987646 w 2987646"/>
                <a:gd name="connsiteY4-42" fmla="*/ 595241 h 2080009"/>
                <a:gd name="connsiteX5-43" fmla="*/ 2868595 w 2987646"/>
                <a:gd name="connsiteY5-44" fmla="*/ 714292 h 2080009"/>
                <a:gd name="connsiteX6-45" fmla="*/ 2020281 w 2987646"/>
                <a:gd name="connsiteY6-46" fmla="*/ 714292 h 2080009"/>
                <a:gd name="connsiteX7-47" fmla="*/ 3 w 2987646"/>
                <a:gd name="connsiteY7-48" fmla="*/ 2080009 h 2080009"/>
                <a:gd name="connsiteX0-49" fmla="*/ 3 w 2987646"/>
                <a:gd name="connsiteY0-50" fmla="*/ 2144303 h 2144303"/>
                <a:gd name="connsiteX1-51" fmla="*/ 2020281 w 2987646"/>
                <a:gd name="connsiteY1-52" fmla="*/ 0 h 2144303"/>
                <a:gd name="connsiteX2-53" fmla="*/ 2868595 w 2987646"/>
                <a:gd name="connsiteY2-54" fmla="*/ 0 h 2144303"/>
                <a:gd name="connsiteX3-55" fmla="*/ 2987646 w 2987646"/>
                <a:gd name="connsiteY3-56" fmla="*/ 119051 h 2144303"/>
                <a:gd name="connsiteX4-57" fmla="*/ 2987646 w 2987646"/>
                <a:gd name="connsiteY4-58" fmla="*/ 595241 h 2144303"/>
                <a:gd name="connsiteX5-59" fmla="*/ 2868595 w 2987646"/>
                <a:gd name="connsiteY5-60" fmla="*/ 714292 h 2144303"/>
                <a:gd name="connsiteX6-61" fmla="*/ 2020281 w 2987646"/>
                <a:gd name="connsiteY6-62" fmla="*/ 714292 h 2144303"/>
                <a:gd name="connsiteX7-63" fmla="*/ 3 w 2987646"/>
                <a:gd name="connsiteY7-64" fmla="*/ 2144303 h 2144303"/>
                <a:gd name="connsiteX0-65" fmla="*/ 4 w 2968597"/>
                <a:gd name="connsiteY0-66" fmla="*/ 2387190 h 2387190"/>
                <a:gd name="connsiteX1-67" fmla="*/ 2001232 w 2968597"/>
                <a:gd name="connsiteY1-68" fmla="*/ 0 h 2387190"/>
                <a:gd name="connsiteX2-69" fmla="*/ 2849546 w 2968597"/>
                <a:gd name="connsiteY2-70" fmla="*/ 0 h 2387190"/>
                <a:gd name="connsiteX3-71" fmla="*/ 2968597 w 2968597"/>
                <a:gd name="connsiteY3-72" fmla="*/ 119051 h 2387190"/>
                <a:gd name="connsiteX4-73" fmla="*/ 2968597 w 2968597"/>
                <a:gd name="connsiteY4-74" fmla="*/ 595241 h 2387190"/>
                <a:gd name="connsiteX5-75" fmla="*/ 2849546 w 2968597"/>
                <a:gd name="connsiteY5-76" fmla="*/ 714292 h 2387190"/>
                <a:gd name="connsiteX6-77" fmla="*/ 2001232 w 2968597"/>
                <a:gd name="connsiteY6-78" fmla="*/ 714292 h 2387190"/>
                <a:gd name="connsiteX7-79" fmla="*/ 4 w 2968597"/>
                <a:gd name="connsiteY7-80" fmla="*/ 2387190 h 2387190"/>
                <a:gd name="connsiteX0-81" fmla="*/ 4 w 2954310"/>
                <a:gd name="connsiteY0-82" fmla="*/ 2208597 h 2208597"/>
                <a:gd name="connsiteX1-83" fmla="*/ 1986945 w 2954310"/>
                <a:gd name="connsiteY1-84" fmla="*/ 0 h 2208597"/>
                <a:gd name="connsiteX2-85" fmla="*/ 2835259 w 2954310"/>
                <a:gd name="connsiteY2-86" fmla="*/ 0 h 2208597"/>
                <a:gd name="connsiteX3-87" fmla="*/ 2954310 w 2954310"/>
                <a:gd name="connsiteY3-88" fmla="*/ 119051 h 2208597"/>
                <a:gd name="connsiteX4-89" fmla="*/ 2954310 w 2954310"/>
                <a:gd name="connsiteY4-90" fmla="*/ 595241 h 2208597"/>
                <a:gd name="connsiteX5-91" fmla="*/ 2835259 w 2954310"/>
                <a:gd name="connsiteY5-92" fmla="*/ 714292 h 2208597"/>
                <a:gd name="connsiteX6-93" fmla="*/ 1986945 w 2954310"/>
                <a:gd name="connsiteY6-94" fmla="*/ 714292 h 2208597"/>
                <a:gd name="connsiteX7-95" fmla="*/ 4 w 2954310"/>
                <a:gd name="connsiteY7-96" fmla="*/ 2208597 h 22085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954310" h="2208597">
                  <a:moveTo>
                    <a:pt x="4" y="2208597"/>
                  </a:moveTo>
                  <a:cubicBezTo>
                    <a:pt x="-2377" y="2209522"/>
                    <a:pt x="1313519" y="693336"/>
                    <a:pt x="1986945" y="0"/>
                  </a:cubicBezTo>
                  <a:lnTo>
                    <a:pt x="2835259" y="0"/>
                  </a:lnTo>
                  <a:cubicBezTo>
                    <a:pt x="2901009" y="0"/>
                    <a:pt x="2954310" y="53301"/>
                    <a:pt x="2954310" y="119051"/>
                  </a:cubicBezTo>
                  <a:lnTo>
                    <a:pt x="2954310" y="595241"/>
                  </a:lnTo>
                  <a:cubicBezTo>
                    <a:pt x="2954310" y="660991"/>
                    <a:pt x="2901009" y="714292"/>
                    <a:pt x="2835259" y="714292"/>
                  </a:cubicBezTo>
                  <a:lnTo>
                    <a:pt x="1986945" y="714292"/>
                  </a:lnTo>
                  <a:cubicBezTo>
                    <a:pt x="1921195" y="714292"/>
                    <a:pt x="2385" y="2207672"/>
                    <a:pt x="4" y="220859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19" name="任意多边形: 形状 15"/>
            <p:cNvSpPr/>
            <p:nvPr>
              <p:custDataLst>
                <p:tags r:id="rId4"/>
              </p:custDataLst>
            </p:nvPr>
          </p:nvSpPr>
          <p:spPr>
            <a:xfrm>
              <a:off x="6151" y="5239"/>
              <a:ext cx="748" cy="748"/>
            </a:xfrm>
            <a:custGeom>
              <a:avLst/>
              <a:gdLst>
                <a:gd name="connsiteX0" fmla="*/ 263520 w 527808"/>
                <a:gd name="connsiteY0" fmla="*/ 527425 h 527808"/>
                <a:gd name="connsiteX1" fmla="*/ -384 w 527808"/>
                <a:gd name="connsiteY1" fmla="*/ 263520 h 527808"/>
                <a:gd name="connsiteX2" fmla="*/ 263520 w 527808"/>
                <a:gd name="connsiteY2" fmla="*/ -384 h 527808"/>
                <a:gd name="connsiteX3" fmla="*/ 527425 w 527808"/>
                <a:gd name="connsiteY3" fmla="*/ 263520 h 527808"/>
                <a:gd name="connsiteX4" fmla="*/ 263520 w 527808"/>
                <a:gd name="connsiteY4" fmla="*/ 527425 h 527808"/>
                <a:gd name="connsiteX5" fmla="*/ 241528 w 527808"/>
                <a:gd name="connsiteY5" fmla="*/ 393648 h 527808"/>
                <a:gd name="connsiteX6" fmla="*/ 241528 w 527808"/>
                <a:gd name="connsiteY6" fmla="*/ 417464 h 527808"/>
                <a:gd name="connsiteX7" fmla="*/ 263520 w 527808"/>
                <a:gd name="connsiteY7" fmla="*/ 439456 h 527808"/>
                <a:gd name="connsiteX8" fmla="*/ 285512 w 527808"/>
                <a:gd name="connsiteY8" fmla="*/ 417464 h 527808"/>
                <a:gd name="connsiteX9" fmla="*/ 285512 w 527808"/>
                <a:gd name="connsiteY9" fmla="*/ 393648 h 527808"/>
                <a:gd name="connsiteX10" fmla="*/ 393648 w 527808"/>
                <a:gd name="connsiteY10" fmla="*/ 285512 h 527808"/>
                <a:gd name="connsiteX11" fmla="*/ 417464 w 527808"/>
                <a:gd name="connsiteY11" fmla="*/ 285512 h 527808"/>
                <a:gd name="connsiteX12" fmla="*/ 439456 w 527808"/>
                <a:gd name="connsiteY12" fmla="*/ 263520 h 527808"/>
                <a:gd name="connsiteX13" fmla="*/ 417464 w 527808"/>
                <a:gd name="connsiteY13" fmla="*/ 241528 h 527808"/>
                <a:gd name="connsiteX14" fmla="*/ 393648 w 527808"/>
                <a:gd name="connsiteY14" fmla="*/ 241528 h 527808"/>
                <a:gd name="connsiteX15" fmla="*/ 285512 w 527808"/>
                <a:gd name="connsiteY15" fmla="*/ 133393 h 527808"/>
                <a:gd name="connsiteX16" fmla="*/ 285512 w 527808"/>
                <a:gd name="connsiteY16" fmla="*/ 109576 h 527808"/>
                <a:gd name="connsiteX17" fmla="*/ 263520 w 527808"/>
                <a:gd name="connsiteY17" fmla="*/ 87584 h 527808"/>
                <a:gd name="connsiteX18" fmla="*/ 241528 w 527808"/>
                <a:gd name="connsiteY18" fmla="*/ 109576 h 527808"/>
                <a:gd name="connsiteX19" fmla="*/ 241528 w 527808"/>
                <a:gd name="connsiteY19" fmla="*/ 133393 h 527808"/>
                <a:gd name="connsiteX20" fmla="*/ 133393 w 527808"/>
                <a:gd name="connsiteY20" fmla="*/ 241528 h 527808"/>
                <a:gd name="connsiteX21" fmla="*/ 109576 w 527808"/>
                <a:gd name="connsiteY21" fmla="*/ 241528 h 527808"/>
                <a:gd name="connsiteX22" fmla="*/ 87584 w 527808"/>
                <a:gd name="connsiteY22" fmla="*/ 263520 h 527808"/>
                <a:gd name="connsiteX23" fmla="*/ 109576 w 527808"/>
                <a:gd name="connsiteY23" fmla="*/ 285512 h 527808"/>
                <a:gd name="connsiteX24" fmla="*/ 133393 w 527808"/>
                <a:gd name="connsiteY24" fmla="*/ 285512 h 527808"/>
                <a:gd name="connsiteX25" fmla="*/ 241528 w 527808"/>
                <a:gd name="connsiteY25" fmla="*/ 393648 h 527808"/>
                <a:gd name="connsiteX26" fmla="*/ 263520 w 527808"/>
                <a:gd name="connsiteY26" fmla="*/ 362484 h 527808"/>
                <a:gd name="connsiteX27" fmla="*/ 164556 w 527808"/>
                <a:gd name="connsiteY27" fmla="*/ 263520 h 527808"/>
                <a:gd name="connsiteX28" fmla="*/ 263520 w 527808"/>
                <a:gd name="connsiteY28" fmla="*/ 164556 h 527808"/>
                <a:gd name="connsiteX29" fmla="*/ 362484 w 527808"/>
                <a:gd name="connsiteY29" fmla="*/ 263520 h 527808"/>
                <a:gd name="connsiteX30" fmla="*/ 263520 w 527808"/>
                <a:gd name="connsiteY30" fmla="*/ 362484 h 527808"/>
                <a:gd name="connsiteX31" fmla="*/ 263520 w 527808"/>
                <a:gd name="connsiteY31" fmla="*/ 318500 h 527808"/>
                <a:gd name="connsiteX32" fmla="*/ 318500 w 527808"/>
                <a:gd name="connsiteY32" fmla="*/ 263520 h 527808"/>
                <a:gd name="connsiteX33" fmla="*/ 263520 w 527808"/>
                <a:gd name="connsiteY33" fmla="*/ 208540 h 527808"/>
                <a:gd name="connsiteX34" fmla="*/ 208540 w 527808"/>
                <a:gd name="connsiteY34" fmla="*/ 263520 h 527808"/>
                <a:gd name="connsiteX35" fmla="*/ 263520 w 527808"/>
                <a:gd name="connsiteY35" fmla="*/ 318500 h 52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7808" h="527808">
                  <a:moveTo>
                    <a:pt x="263520" y="527425"/>
                  </a:moveTo>
                  <a:cubicBezTo>
                    <a:pt x="117770" y="527425"/>
                    <a:pt x="-384" y="409270"/>
                    <a:pt x="-384" y="263520"/>
                  </a:cubicBezTo>
                  <a:cubicBezTo>
                    <a:pt x="-384" y="117770"/>
                    <a:pt x="117770" y="-384"/>
                    <a:pt x="263520" y="-384"/>
                  </a:cubicBezTo>
                  <a:cubicBezTo>
                    <a:pt x="409270" y="-384"/>
                    <a:pt x="527425" y="117770"/>
                    <a:pt x="527425" y="263520"/>
                  </a:cubicBezTo>
                  <a:cubicBezTo>
                    <a:pt x="527425" y="409270"/>
                    <a:pt x="409270" y="527425"/>
                    <a:pt x="263520" y="527425"/>
                  </a:cubicBezTo>
                  <a:moveTo>
                    <a:pt x="241528" y="393648"/>
                  </a:moveTo>
                  <a:lnTo>
                    <a:pt x="241528" y="417464"/>
                  </a:lnTo>
                  <a:cubicBezTo>
                    <a:pt x="241528" y="429610"/>
                    <a:pt x="251374" y="439456"/>
                    <a:pt x="263520" y="439456"/>
                  </a:cubicBezTo>
                  <a:cubicBezTo>
                    <a:pt x="275666" y="439456"/>
                    <a:pt x="285512" y="429610"/>
                    <a:pt x="285512" y="417464"/>
                  </a:cubicBezTo>
                  <a:lnTo>
                    <a:pt x="285512" y="393648"/>
                  </a:lnTo>
                  <a:cubicBezTo>
                    <a:pt x="340767" y="384378"/>
                    <a:pt x="384378" y="340767"/>
                    <a:pt x="393648" y="285512"/>
                  </a:cubicBezTo>
                  <a:lnTo>
                    <a:pt x="417464" y="285512"/>
                  </a:lnTo>
                  <a:cubicBezTo>
                    <a:pt x="429610" y="285512"/>
                    <a:pt x="439456" y="275666"/>
                    <a:pt x="439456" y="263520"/>
                  </a:cubicBezTo>
                  <a:cubicBezTo>
                    <a:pt x="439456" y="251374"/>
                    <a:pt x="429610" y="241528"/>
                    <a:pt x="417464" y="241528"/>
                  </a:cubicBezTo>
                  <a:lnTo>
                    <a:pt x="393648" y="241528"/>
                  </a:lnTo>
                  <a:cubicBezTo>
                    <a:pt x="384378" y="186273"/>
                    <a:pt x="340767" y="142662"/>
                    <a:pt x="285512" y="133393"/>
                  </a:cubicBezTo>
                  <a:lnTo>
                    <a:pt x="285512" y="109576"/>
                  </a:lnTo>
                  <a:cubicBezTo>
                    <a:pt x="285512" y="97430"/>
                    <a:pt x="275666" y="87584"/>
                    <a:pt x="263520" y="87584"/>
                  </a:cubicBezTo>
                  <a:cubicBezTo>
                    <a:pt x="251374" y="87584"/>
                    <a:pt x="241528" y="97430"/>
                    <a:pt x="241528" y="109576"/>
                  </a:cubicBezTo>
                  <a:lnTo>
                    <a:pt x="241528" y="133393"/>
                  </a:lnTo>
                  <a:cubicBezTo>
                    <a:pt x="186273" y="142662"/>
                    <a:pt x="142662" y="186273"/>
                    <a:pt x="133393" y="241528"/>
                  </a:cubicBezTo>
                  <a:lnTo>
                    <a:pt x="109576" y="241528"/>
                  </a:lnTo>
                  <a:cubicBezTo>
                    <a:pt x="97430" y="241528"/>
                    <a:pt x="87584" y="251374"/>
                    <a:pt x="87584" y="263520"/>
                  </a:cubicBezTo>
                  <a:cubicBezTo>
                    <a:pt x="87584" y="275666"/>
                    <a:pt x="97430" y="285512"/>
                    <a:pt x="109576" y="285512"/>
                  </a:cubicBezTo>
                  <a:lnTo>
                    <a:pt x="133393" y="285512"/>
                  </a:lnTo>
                  <a:cubicBezTo>
                    <a:pt x="142662" y="340767"/>
                    <a:pt x="186273" y="384378"/>
                    <a:pt x="241528" y="393648"/>
                  </a:cubicBezTo>
                  <a:moveTo>
                    <a:pt x="263520" y="362484"/>
                  </a:moveTo>
                  <a:cubicBezTo>
                    <a:pt x="208864" y="362484"/>
                    <a:pt x="164556" y="318177"/>
                    <a:pt x="164556" y="263520"/>
                  </a:cubicBezTo>
                  <a:cubicBezTo>
                    <a:pt x="164556" y="208864"/>
                    <a:pt x="208864" y="164556"/>
                    <a:pt x="263520" y="164556"/>
                  </a:cubicBezTo>
                  <a:cubicBezTo>
                    <a:pt x="318177" y="164556"/>
                    <a:pt x="362484" y="208864"/>
                    <a:pt x="362484" y="263520"/>
                  </a:cubicBezTo>
                  <a:cubicBezTo>
                    <a:pt x="362484" y="318177"/>
                    <a:pt x="318177" y="362484"/>
                    <a:pt x="263520" y="362484"/>
                  </a:cubicBezTo>
                  <a:moveTo>
                    <a:pt x="263520" y="318500"/>
                  </a:moveTo>
                  <a:cubicBezTo>
                    <a:pt x="293885" y="318500"/>
                    <a:pt x="318500" y="293885"/>
                    <a:pt x="318500" y="263520"/>
                  </a:cubicBezTo>
                  <a:cubicBezTo>
                    <a:pt x="318500" y="233155"/>
                    <a:pt x="293885" y="208540"/>
                    <a:pt x="263520" y="208540"/>
                  </a:cubicBezTo>
                  <a:cubicBezTo>
                    <a:pt x="233155" y="208540"/>
                    <a:pt x="208540" y="233155"/>
                    <a:pt x="208540" y="263520"/>
                  </a:cubicBezTo>
                  <a:cubicBezTo>
                    <a:pt x="208540" y="293885"/>
                    <a:pt x="233155" y="318500"/>
                    <a:pt x="263520" y="318500"/>
                  </a:cubicBezTo>
                </a:path>
              </a:pathLst>
            </a:custGeom>
            <a:solidFill>
              <a:srgbClr val="FFFFFF"/>
            </a:solidFill>
            <a:ln w="682" cap="flat">
              <a:noFill/>
              <a:prstDash val="solid"/>
              <a:miter/>
            </a:ln>
          </p:spPr>
          <p:txBody>
            <a:bodyPr rtlCol="0" anchor="ctr"/>
            <a:lstStyle/>
            <a:p>
              <a:endParaRPr lang="zh-CN" altLang="en-US"/>
            </a:p>
          </p:txBody>
        </p:sp>
        <p:sp>
          <p:nvSpPr>
            <p:cNvPr id="20" name="任意多边形: 形状 16"/>
            <p:cNvSpPr/>
            <p:nvPr>
              <p:custDataLst>
                <p:tags r:id="rId5"/>
              </p:custDataLst>
            </p:nvPr>
          </p:nvSpPr>
          <p:spPr>
            <a:xfrm flipH="1">
              <a:off x="6142" y="8244"/>
              <a:ext cx="748" cy="748"/>
            </a:xfrm>
            <a:custGeom>
              <a:avLst/>
              <a:gdLst>
                <a:gd name="connsiteX0" fmla="*/ 263520 w 527808"/>
                <a:gd name="connsiteY0" fmla="*/ 527425 h 527808"/>
                <a:gd name="connsiteX1" fmla="*/ -384 w 527808"/>
                <a:gd name="connsiteY1" fmla="*/ 263520 h 527808"/>
                <a:gd name="connsiteX2" fmla="*/ 263520 w 527808"/>
                <a:gd name="connsiteY2" fmla="*/ -384 h 527808"/>
                <a:gd name="connsiteX3" fmla="*/ 527425 w 527808"/>
                <a:gd name="connsiteY3" fmla="*/ 263520 h 527808"/>
                <a:gd name="connsiteX4" fmla="*/ 263520 w 527808"/>
                <a:gd name="connsiteY4" fmla="*/ 527425 h 527808"/>
                <a:gd name="connsiteX5" fmla="*/ 145688 w 527808"/>
                <a:gd name="connsiteY5" fmla="*/ 238959 h 527808"/>
                <a:gd name="connsiteX6" fmla="*/ 172516 w 527808"/>
                <a:gd name="connsiteY6" fmla="*/ 372385 h 527808"/>
                <a:gd name="connsiteX7" fmla="*/ 275167 w 527808"/>
                <a:gd name="connsiteY7" fmla="*/ 312392 h 527808"/>
                <a:gd name="connsiteX8" fmla="*/ 294486 w 527808"/>
                <a:gd name="connsiteY8" fmla="*/ 326803 h 527808"/>
                <a:gd name="connsiteX9" fmla="*/ 290214 w 527808"/>
                <a:gd name="connsiteY9" fmla="*/ 366167 h 527808"/>
                <a:gd name="connsiteX10" fmla="*/ 279801 w 527808"/>
                <a:gd name="connsiteY10" fmla="*/ 384404 h 527808"/>
                <a:gd name="connsiteX11" fmla="*/ 290296 w 527808"/>
                <a:gd name="connsiteY11" fmla="*/ 397994 h 527808"/>
                <a:gd name="connsiteX12" fmla="*/ 324091 w 527808"/>
                <a:gd name="connsiteY12" fmla="*/ 402792 h 527808"/>
                <a:gd name="connsiteX13" fmla="*/ 336339 w 527808"/>
                <a:gd name="connsiteY13" fmla="*/ 384862 h 527808"/>
                <a:gd name="connsiteX14" fmla="*/ 341652 w 527808"/>
                <a:gd name="connsiteY14" fmla="*/ 336300 h 527808"/>
                <a:gd name="connsiteX15" fmla="*/ 361344 w 527808"/>
                <a:gd name="connsiteY15" fmla="*/ 314622 h 527808"/>
                <a:gd name="connsiteX16" fmla="*/ 373608 w 527808"/>
                <a:gd name="connsiteY16" fmla="*/ 315794 h 527808"/>
                <a:gd name="connsiteX17" fmla="*/ 405680 w 527808"/>
                <a:gd name="connsiteY17" fmla="*/ 282041 h 527808"/>
                <a:gd name="connsiteX18" fmla="*/ 381890 w 527808"/>
                <a:gd name="connsiteY18" fmla="*/ 239049 h 527808"/>
                <a:gd name="connsiteX19" fmla="*/ 199586 w 527808"/>
                <a:gd name="connsiteY19" fmla="*/ 118938 h 527808"/>
                <a:gd name="connsiteX20" fmla="*/ 145688 w 527808"/>
                <a:gd name="connsiteY20" fmla="*/ 238959 h 527808"/>
                <a:gd name="connsiteX21" fmla="*/ 180302 w 527808"/>
                <a:gd name="connsiteY21" fmla="*/ 335424 h 527808"/>
                <a:gd name="connsiteX22" fmla="*/ 169273 w 527808"/>
                <a:gd name="connsiteY22" fmla="*/ 244901 h 527808"/>
                <a:gd name="connsiteX23" fmla="*/ 199266 w 527808"/>
                <a:gd name="connsiteY23" fmla="*/ 155809 h 527808"/>
                <a:gd name="connsiteX24" fmla="*/ 212282 w 527808"/>
                <a:gd name="connsiteY24" fmla="*/ 251372 h 527808"/>
                <a:gd name="connsiteX25" fmla="*/ 180302 w 527808"/>
                <a:gd name="connsiteY25" fmla="*/ 335424 h 52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7808" h="527808">
                  <a:moveTo>
                    <a:pt x="263520" y="527425"/>
                  </a:moveTo>
                  <a:cubicBezTo>
                    <a:pt x="117770" y="527425"/>
                    <a:pt x="-384" y="409270"/>
                    <a:pt x="-384" y="263520"/>
                  </a:cubicBezTo>
                  <a:cubicBezTo>
                    <a:pt x="-384" y="117770"/>
                    <a:pt x="117770" y="-384"/>
                    <a:pt x="263520" y="-384"/>
                  </a:cubicBezTo>
                  <a:cubicBezTo>
                    <a:pt x="409270" y="-384"/>
                    <a:pt x="527425" y="117770"/>
                    <a:pt x="527425" y="263520"/>
                  </a:cubicBezTo>
                  <a:cubicBezTo>
                    <a:pt x="527425" y="409270"/>
                    <a:pt x="409270" y="527425"/>
                    <a:pt x="263520" y="527425"/>
                  </a:cubicBezTo>
                  <a:moveTo>
                    <a:pt x="145688" y="238959"/>
                  </a:moveTo>
                  <a:cubicBezTo>
                    <a:pt x="138480" y="306021"/>
                    <a:pt x="151136" y="368717"/>
                    <a:pt x="172516" y="372385"/>
                  </a:cubicBezTo>
                  <a:cubicBezTo>
                    <a:pt x="200184" y="376913"/>
                    <a:pt x="200337" y="323365"/>
                    <a:pt x="275167" y="312392"/>
                  </a:cubicBezTo>
                  <a:cubicBezTo>
                    <a:pt x="286042" y="310752"/>
                    <a:pt x="295398" y="316527"/>
                    <a:pt x="294486" y="326803"/>
                  </a:cubicBezTo>
                  <a:cubicBezTo>
                    <a:pt x="293790" y="334315"/>
                    <a:pt x="290910" y="358656"/>
                    <a:pt x="290214" y="366167"/>
                  </a:cubicBezTo>
                  <a:cubicBezTo>
                    <a:pt x="289369" y="373720"/>
                    <a:pt x="280479" y="378012"/>
                    <a:pt x="279801" y="384404"/>
                  </a:cubicBezTo>
                  <a:cubicBezTo>
                    <a:pt x="279153" y="390311"/>
                    <a:pt x="282659" y="396856"/>
                    <a:pt x="290296" y="397994"/>
                  </a:cubicBezTo>
                  <a:cubicBezTo>
                    <a:pt x="298080" y="399093"/>
                    <a:pt x="318101" y="401850"/>
                    <a:pt x="324091" y="402792"/>
                  </a:cubicBezTo>
                  <a:cubicBezTo>
                    <a:pt x="330041" y="403587"/>
                    <a:pt x="335297" y="394058"/>
                    <a:pt x="336339" y="384862"/>
                  </a:cubicBezTo>
                  <a:cubicBezTo>
                    <a:pt x="337379" y="375664"/>
                    <a:pt x="340367" y="348748"/>
                    <a:pt x="341652" y="336300"/>
                  </a:cubicBezTo>
                  <a:cubicBezTo>
                    <a:pt x="342862" y="325945"/>
                    <a:pt x="355471" y="331960"/>
                    <a:pt x="361344" y="314622"/>
                  </a:cubicBezTo>
                  <a:cubicBezTo>
                    <a:pt x="361344" y="314622"/>
                    <a:pt x="370951" y="315391"/>
                    <a:pt x="373608" y="315794"/>
                  </a:cubicBezTo>
                  <a:cubicBezTo>
                    <a:pt x="389109" y="318329"/>
                    <a:pt x="403862" y="298452"/>
                    <a:pt x="405680" y="282041"/>
                  </a:cubicBezTo>
                  <a:cubicBezTo>
                    <a:pt x="407498" y="265629"/>
                    <a:pt x="397242" y="241623"/>
                    <a:pt x="381890" y="239049"/>
                  </a:cubicBezTo>
                  <a:cubicBezTo>
                    <a:pt x="203256" y="209360"/>
                    <a:pt x="236091" y="124921"/>
                    <a:pt x="199586" y="118938"/>
                  </a:cubicBezTo>
                  <a:cubicBezTo>
                    <a:pt x="178245" y="115420"/>
                    <a:pt x="152858" y="171748"/>
                    <a:pt x="145688" y="238959"/>
                  </a:cubicBezTo>
                  <a:moveTo>
                    <a:pt x="180302" y="335424"/>
                  </a:moveTo>
                  <a:cubicBezTo>
                    <a:pt x="175620" y="334607"/>
                    <a:pt x="163794" y="297009"/>
                    <a:pt x="169273" y="244901"/>
                  </a:cubicBezTo>
                  <a:cubicBezTo>
                    <a:pt x="174903" y="192753"/>
                    <a:pt x="194586" y="154993"/>
                    <a:pt x="199266" y="155809"/>
                  </a:cubicBezTo>
                  <a:cubicBezTo>
                    <a:pt x="203947" y="156625"/>
                    <a:pt x="217910" y="199223"/>
                    <a:pt x="212282" y="251372"/>
                  </a:cubicBezTo>
                  <a:cubicBezTo>
                    <a:pt x="206951" y="303440"/>
                    <a:pt x="185131" y="336200"/>
                    <a:pt x="180302" y="335424"/>
                  </a:cubicBezTo>
                </a:path>
              </a:pathLst>
            </a:custGeom>
            <a:solidFill>
              <a:srgbClr val="FFFFFF"/>
            </a:solidFill>
            <a:ln w="682" cap="flat">
              <a:noFill/>
              <a:prstDash val="solid"/>
              <a:miter/>
            </a:ln>
          </p:spPr>
          <p:txBody>
            <a:bodyPr rtlCol="0" anchor="ctr"/>
            <a:lstStyle/>
            <a:p>
              <a:endParaRPr lang="zh-CN" altLang="en-US"/>
            </a:p>
          </p:txBody>
        </p:sp>
        <p:sp>
          <p:nvSpPr>
            <p:cNvPr id="21" name="任意多边形: 形状 17"/>
            <p:cNvSpPr/>
            <p:nvPr>
              <p:custDataLst>
                <p:tags r:id="rId6"/>
              </p:custDataLst>
            </p:nvPr>
          </p:nvSpPr>
          <p:spPr>
            <a:xfrm>
              <a:off x="6142" y="3759"/>
              <a:ext cx="748" cy="748"/>
            </a:xfrm>
            <a:custGeom>
              <a:avLst/>
              <a:gdLst>
                <a:gd name="connsiteX0" fmla="*/ 263520 w 527808"/>
                <a:gd name="connsiteY0" fmla="*/ 527425 h 527808"/>
                <a:gd name="connsiteX1" fmla="*/ -384 w 527808"/>
                <a:gd name="connsiteY1" fmla="*/ 263520 h 527808"/>
                <a:gd name="connsiteX2" fmla="*/ 263520 w 527808"/>
                <a:gd name="connsiteY2" fmla="*/ -384 h 527808"/>
                <a:gd name="connsiteX3" fmla="*/ 527425 w 527808"/>
                <a:gd name="connsiteY3" fmla="*/ 263520 h 527808"/>
                <a:gd name="connsiteX4" fmla="*/ 263520 w 527808"/>
                <a:gd name="connsiteY4" fmla="*/ 527425 h 527808"/>
                <a:gd name="connsiteX5" fmla="*/ 368267 w 527808"/>
                <a:gd name="connsiteY5" fmla="*/ 133134 h 527808"/>
                <a:gd name="connsiteX6" fmla="*/ 356295 w 527808"/>
                <a:gd name="connsiteY6" fmla="*/ 133134 h 527808"/>
                <a:gd name="connsiteX7" fmla="*/ 116756 w 527808"/>
                <a:gd name="connsiteY7" fmla="*/ 252296 h 527808"/>
                <a:gd name="connsiteX8" fmla="*/ 109576 w 527808"/>
                <a:gd name="connsiteY8" fmla="*/ 261839 h 527808"/>
                <a:gd name="connsiteX9" fmla="*/ 114368 w 527808"/>
                <a:gd name="connsiteY9" fmla="*/ 271381 h 527808"/>
                <a:gd name="connsiteX10" fmla="*/ 171871 w 527808"/>
                <a:gd name="connsiteY10" fmla="*/ 307148 h 527808"/>
                <a:gd name="connsiteX11" fmla="*/ 186246 w 527808"/>
                <a:gd name="connsiteY11" fmla="*/ 304759 h 527808"/>
                <a:gd name="connsiteX12" fmla="*/ 311779 w 527808"/>
                <a:gd name="connsiteY12" fmla="*/ 191639 h 527808"/>
                <a:gd name="connsiteX13" fmla="*/ 314627 w 527808"/>
                <a:gd name="connsiteY13" fmla="*/ 191597 h 527808"/>
                <a:gd name="connsiteX14" fmla="*/ 315270 w 527808"/>
                <a:gd name="connsiteY14" fmla="*/ 192877 h 527808"/>
                <a:gd name="connsiteX15" fmla="*/ 314779 w 527808"/>
                <a:gd name="connsiteY15" fmla="*/ 194222 h 527808"/>
                <a:gd name="connsiteX16" fmla="*/ 202996 w 527808"/>
                <a:gd name="connsiteY16" fmla="*/ 314231 h 527808"/>
                <a:gd name="connsiteX17" fmla="*/ 200622 w 527808"/>
                <a:gd name="connsiteY17" fmla="*/ 321399 h 527808"/>
                <a:gd name="connsiteX18" fmla="*/ 200622 w 527808"/>
                <a:gd name="connsiteY18" fmla="*/ 373834 h 527808"/>
                <a:gd name="connsiteX19" fmla="*/ 207788 w 527808"/>
                <a:gd name="connsiteY19" fmla="*/ 385779 h 527808"/>
                <a:gd name="connsiteX20" fmla="*/ 219762 w 527808"/>
                <a:gd name="connsiteY20" fmla="*/ 383377 h 527808"/>
                <a:gd name="connsiteX21" fmla="*/ 248513 w 527808"/>
                <a:gd name="connsiteY21" fmla="*/ 354762 h 527808"/>
                <a:gd name="connsiteX22" fmla="*/ 306014 w 527808"/>
                <a:gd name="connsiteY22" fmla="*/ 392890 h 527808"/>
                <a:gd name="connsiteX23" fmla="*/ 317988 w 527808"/>
                <a:gd name="connsiteY23" fmla="*/ 395280 h 527808"/>
                <a:gd name="connsiteX24" fmla="*/ 325154 w 527808"/>
                <a:gd name="connsiteY24" fmla="*/ 385737 h 527808"/>
                <a:gd name="connsiteX25" fmla="*/ 373073 w 527808"/>
                <a:gd name="connsiteY25" fmla="*/ 147413 h 527808"/>
                <a:gd name="connsiteX26" fmla="*/ 368267 w 527808"/>
                <a:gd name="connsiteY26" fmla="*/ 133134 h 52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7808" h="527808">
                  <a:moveTo>
                    <a:pt x="263520" y="527425"/>
                  </a:moveTo>
                  <a:cubicBezTo>
                    <a:pt x="117770" y="527425"/>
                    <a:pt x="-384" y="409270"/>
                    <a:pt x="-384" y="263520"/>
                  </a:cubicBezTo>
                  <a:cubicBezTo>
                    <a:pt x="-384" y="117770"/>
                    <a:pt x="117770" y="-384"/>
                    <a:pt x="263520" y="-384"/>
                  </a:cubicBezTo>
                  <a:cubicBezTo>
                    <a:pt x="409270" y="-384"/>
                    <a:pt x="527425" y="117770"/>
                    <a:pt x="527425" y="263520"/>
                  </a:cubicBezTo>
                  <a:cubicBezTo>
                    <a:pt x="527425" y="409270"/>
                    <a:pt x="409270" y="527425"/>
                    <a:pt x="263520" y="527425"/>
                  </a:cubicBezTo>
                  <a:moveTo>
                    <a:pt x="368267" y="133134"/>
                  </a:moveTo>
                  <a:cubicBezTo>
                    <a:pt x="363475" y="130745"/>
                    <a:pt x="360142" y="131370"/>
                    <a:pt x="356295" y="133134"/>
                  </a:cubicBezTo>
                  <a:lnTo>
                    <a:pt x="116756" y="252296"/>
                  </a:lnTo>
                  <a:cubicBezTo>
                    <a:pt x="112548" y="254699"/>
                    <a:pt x="109576" y="257908"/>
                    <a:pt x="109576" y="261839"/>
                  </a:cubicBezTo>
                  <a:cubicBezTo>
                    <a:pt x="109576" y="265756"/>
                    <a:pt x="111340" y="269575"/>
                    <a:pt x="114368" y="271381"/>
                  </a:cubicBezTo>
                  <a:lnTo>
                    <a:pt x="171871" y="307148"/>
                  </a:lnTo>
                  <a:cubicBezTo>
                    <a:pt x="176648" y="309523"/>
                    <a:pt x="181454" y="309523"/>
                    <a:pt x="186246" y="304759"/>
                  </a:cubicBezTo>
                  <a:lnTo>
                    <a:pt x="311779" y="191639"/>
                  </a:lnTo>
                  <a:cubicBezTo>
                    <a:pt x="312584" y="190915"/>
                    <a:pt x="313799" y="190898"/>
                    <a:pt x="314627" y="191597"/>
                  </a:cubicBezTo>
                  <a:cubicBezTo>
                    <a:pt x="315008" y="191917"/>
                    <a:pt x="315241" y="192379"/>
                    <a:pt x="315270" y="192877"/>
                  </a:cubicBezTo>
                  <a:cubicBezTo>
                    <a:pt x="315298" y="193374"/>
                    <a:pt x="315121" y="193861"/>
                    <a:pt x="314779" y="194222"/>
                  </a:cubicBezTo>
                  <a:lnTo>
                    <a:pt x="202996" y="314231"/>
                  </a:lnTo>
                  <a:cubicBezTo>
                    <a:pt x="200622" y="316621"/>
                    <a:pt x="200622" y="319010"/>
                    <a:pt x="200622" y="321399"/>
                  </a:cubicBezTo>
                  <a:lnTo>
                    <a:pt x="200622" y="373834"/>
                  </a:lnTo>
                  <a:cubicBezTo>
                    <a:pt x="200622" y="378612"/>
                    <a:pt x="202996" y="383377"/>
                    <a:pt x="207788" y="385779"/>
                  </a:cubicBezTo>
                  <a:cubicBezTo>
                    <a:pt x="212594" y="388141"/>
                    <a:pt x="217372" y="385779"/>
                    <a:pt x="219762" y="383377"/>
                  </a:cubicBezTo>
                  <a:lnTo>
                    <a:pt x="248513" y="354762"/>
                  </a:lnTo>
                  <a:lnTo>
                    <a:pt x="306014" y="392890"/>
                  </a:lnTo>
                  <a:cubicBezTo>
                    <a:pt x="309043" y="395280"/>
                    <a:pt x="315918" y="395821"/>
                    <a:pt x="317988" y="395280"/>
                  </a:cubicBezTo>
                  <a:cubicBezTo>
                    <a:pt x="320056" y="394738"/>
                    <a:pt x="324224" y="390557"/>
                    <a:pt x="325154" y="385737"/>
                  </a:cubicBezTo>
                  <a:lnTo>
                    <a:pt x="373073" y="147413"/>
                  </a:lnTo>
                  <a:cubicBezTo>
                    <a:pt x="374212" y="142163"/>
                    <a:pt x="373073" y="135523"/>
                    <a:pt x="368267" y="133134"/>
                  </a:cubicBezTo>
                </a:path>
              </a:pathLst>
            </a:custGeom>
            <a:solidFill>
              <a:srgbClr val="FFFFFF"/>
            </a:solidFill>
            <a:ln w="682" cap="flat">
              <a:noFill/>
              <a:prstDash val="solid"/>
              <a:miter/>
            </a:ln>
          </p:spPr>
          <p:txBody>
            <a:bodyPr rtlCol="0" anchor="ctr"/>
            <a:lstStyle/>
            <a:p>
              <a:endParaRPr lang="zh-CN" altLang="en-US"/>
            </a:p>
          </p:txBody>
        </p:sp>
        <p:sp>
          <p:nvSpPr>
            <p:cNvPr id="22" name="任意多边形: 形状 26"/>
            <p:cNvSpPr/>
            <p:nvPr>
              <p:custDataLst>
                <p:tags r:id="rId7"/>
              </p:custDataLst>
            </p:nvPr>
          </p:nvSpPr>
          <p:spPr>
            <a:xfrm>
              <a:off x="1287" y="4907"/>
              <a:ext cx="1164" cy="1081"/>
            </a:xfrm>
            <a:custGeom>
              <a:avLst/>
              <a:gdLst>
                <a:gd name="connsiteX0" fmla="*/ 807213 w 914399"/>
                <a:gd name="connsiteY0" fmla="*/ 115 h 848873"/>
                <a:gd name="connsiteX1" fmla="*/ 105083 w 914399"/>
                <a:gd name="connsiteY1" fmla="*/ 115 h 848873"/>
                <a:gd name="connsiteX2" fmla="*/ 114 w 914399"/>
                <a:gd name="connsiteY2" fmla="*/ 105930 h 848873"/>
                <a:gd name="connsiteX3" fmla="*/ 114 w 914399"/>
                <a:gd name="connsiteY3" fmla="*/ 562112 h 848873"/>
                <a:gd name="connsiteX4" fmla="*/ 105083 w 914399"/>
                <a:gd name="connsiteY4" fmla="*/ 667926 h 848873"/>
                <a:gd name="connsiteX5" fmla="*/ 368675 w 914399"/>
                <a:gd name="connsiteY5" fmla="*/ 667926 h 848873"/>
                <a:gd name="connsiteX6" fmla="*/ 368675 w 914399"/>
                <a:gd name="connsiteY6" fmla="*/ 797257 h 848873"/>
                <a:gd name="connsiteX7" fmla="*/ 224049 w 914399"/>
                <a:gd name="connsiteY7" fmla="*/ 797257 h 848873"/>
                <a:gd name="connsiteX8" fmla="*/ 198390 w 914399"/>
                <a:gd name="connsiteY8" fmla="*/ 823121 h 848873"/>
                <a:gd name="connsiteX9" fmla="*/ 224049 w 914399"/>
                <a:gd name="connsiteY9" fmla="*/ 848989 h 848873"/>
                <a:gd name="connsiteX10" fmla="*/ 669586 w 914399"/>
                <a:gd name="connsiteY10" fmla="*/ 848989 h 848873"/>
                <a:gd name="connsiteX11" fmla="*/ 695245 w 914399"/>
                <a:gd name="connsiteY11" fmla="*/ 823121 h 848873"/>
                <a:gd name="connsiteX12" fmla="*/ 669586 w 914399"/>
                <a:gd name="connsiteY12" fmla="*/ 797257 h 848873"/>
                <a:gd name="connsiteX13" fmla="*/ 527295 w 914399"/>
                <a:gd name="connsiteY13" fmla="*/ 797257 h 848873"/>
                <a:gd name="connsiteX14" fmla="*/ 527295 w 914399"/>
                <a:gd name="connsiteY14" fmla="*/ 667926 h 848873"/>
                <a:gd name="connsiteX15" fmla="*/ 809544 w 914399"/>
                <a:gd name="connsiteY15" fmla="*/ 667926 h 848873"/>
                <a:gd name="connsiteX16" fmla="*/ 914514 w 914399"/>
                <a:gd name="connsiteY16" fmla="*/ 562112 h 848873"/>
                <a:gd name="connsiteX17" fmla="*/ 914514 w 914399"/>
                <a:gd name="connsiteY17" fmla="*/ 105930 h 848873"/>
                <a:gd name="connsiteX18" fmla="*/ 807213 w 914399"/>
                <a:gd name="connsiteY18" fmla="*/ 115 h 848873"/>
                <a:gd name="connsiteX19" fmla="*/ 760557 w 914399"/>
                <a:gd name="connsiteY19" fmla="*/ 157662 h 848873"/>
                <a:gd name="connsiteX20" fmla="*/ 760557 w 914399"/>
                <a:gd name="connsiteY20" fmla="*/ 157662 h 848873"/>
                <a:gd name="connsiteX21" fmla="*/ 760557 w 914399"/>
                <a:gd name="connsiteY21" fmla="*/ 160013 h 848873"/>
                <a:gd name="connsiteX22" fmla="*/ 499303 w 914399"/>
                <a:gd name="connsiteY22" fmla="*/ 510381 h 848873"/>
                <a:gd name="connsiteX23" fmla="*/ 492305 w 914399"/>
                <a:gd name="connsiteY23" fmla="*/ 505677 h 848873"/>
                <a:gd name="connsiteX24" fmla="*/ 287030 w 914399"/>
                <a:gd name="connsiteY24" fmla="*/ 355185 h 848873"/>
                <a:gd name="connsiteX25" fmla="*/ 214718 w 914399"/>
                <a:gd name="connsiteY25" fmla="*/ 449242 h 848873"/>
                <a:gd name="connsiteX26" fmla="*/ 182061 w 914399"/>
                <a:gd name="connsiteY26" fmla="*/ 460999 h 848873"/>
                <a:gd name="connsiteX27" fmla="*/ 165733 w 914399"/>
                <a:gd name="connsiteY27" fmla="*/ 425728 h 848873"/>
                <a:gd name="connsiteX28" fmla="*/ 168065 w 914399"/>
                <a:gd name="connsiteY28" fmla="*/ 421024 h 848873"/>
                <a:gd name="connsiteX29" fmla="*/ 266036 w 914399"/>
                <a:gd name="connsiteY29" fmla="*/ 291695 h 848873"/>
                <a:gd name="connsiteX30" fmla="*/ 275368 w 914399"/>
                <a:gd name="connsiteY30" fmla="*/ 279937 h 848873"/>
                <a:gd name="connsiteX31" fmla="*/ 487638 w 914399"/>
                <a:gd name="connsiteY31" fmla="*/ 437485 h 848873"/>
                <a:gd name="connsiteX32" fmla="*/ 718573 w 914399"/>
                <a:gd name="connsiteY32" fmla="*/ 129444 h 848873"/>
                <a:gd name="connsiteX33" fmla="*/ 746561 w 914399"/>
                <a:gd name="connsiteY33" fmla="*/ 124741 h 848873"/>
                <a:gd name="connsiteX34" fmla="*/ 760557 w 914399"/>
                <a:gd name="connsiteY34" fmla="*/ 157662 h 84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14399" h="848873">
                  <a:moveTo>
                    <a:pt x="807213" y="115"/>
                  </a:moveTo>
                  <a:lnTo>
                    <a:pt x="105083" y="115"/>
                  </a:lnTo>
                  <a:cubicBezTo>
                    <a:pt x="46767" y="115"/>
                    <a:pt x="114" y="47143"/>
                    <a:pt x="114" y="105930"/>
                  </a:cubicBezTo>
                  <a:lnTo>
                    <a:pt x="114" y="562112"/>
                  </a:lnTo>
                  <a:cubicBezTo>
                    <a:pt x="114" y="620898"/>
                    <a:pt x="46767" y="667926"/>
                    <a:pt x="105083" y="667926"/>
                  </a:cubicBezTo>
                  <a:lnTo>
                    <a:pt x="368675" y="667926"/>
                  </a:lnTo>
                  <a:lnTo>
                    <a:pt x="368675" y="797257"/>
                  </a:lnTo>
                  <a:lnTo>
                    <a:pt x="224049" y="797257"/>
                  </a:lnTo>
                  <a:cubicBezTo>
                    <a:pt x="210053" y="797257"/>
                    <a:pt x="198390" y="809014"/>
                    <a:pt x="198390" y="823121"/>
                  </a:cubicBezTo>
                  <a:cubicBezTo>
                    <a:pt x="198390" y="837232"/>
                    <a:pt x="210053" y="848989"/>
                    <a:pt x="224049" y="848989"/>
                  </a:cubicBezTo>
                  <a:lnTo>
                    <a:pt x="669586" y="848989"/>
                  </a:lnTo>
                  <a:cubicBezTo>
                    <a:pt x="683582" y="848989"/>
                    <a:pt x="695245" y="837232"/>
                    <a:pt x="695245" y="823121"/>
                  </a:cubicBezTo>
                  <a:cubicBezTo>
                    <a:pt x="695245" y="809014"/>
                    <a:pt x="683582" y="797257"/>
                    <a:pt x="669586" y="797257"/>
                  </a:cubicBezTo>
                  <a:lnTo>
                    <a:pt x="527295" y="797257"/>
                  </a:lnTo>
                  <a:lnTo>
                    <a:pt x="527295" y="667926"/>
                  </a:lnTo>
                  <a:lnTo>
                    <a:pt x="809544" y="667926"/>
                  </a:lnTo>
                  <a:cubicBezTo>
                    <a:pt x="867862" y="667926"/>
                    <a:pt x="914514" y="620898"/>
                    <a:pt x="914514" y="562112"/>
                  </a:cubicBezTo>
                  <a:lnTo>
                    <a:pt x="914514" y="105930"/>
                  </a:lnTo>
                  <a:cubicBezTo>
                    <a:pt x="912180" y="49495"/>
                    <a:pt x="865528" y="115"/>
                    <a:pt x="807213" y="115"/>
                  </a:cubicBezTo>
                  <a:moveTo>
                    <a:pt x="760557" y="157662"/>
                  </a:moveTo>
                  <a:cubicBezTo>
                    <a:pt x="760557" y="157662"/>
                    <a:pt x="760557" y="160013"/>
                    <a:pt x="760557" y="157662"/>
                  </a:cubicBezTo>
                  <a:lnTo>
                    <a:pt x="760557" y="160013"/>
                  </a:lnTo>
                  <a:lnTo>
                    <a:pt x="499303" y="510381"/>
                  </a:lnTo>
                  <a:lnTo>
                    <a:pt x="492305" y="505677"/>
                  </a:lnTo>
                  <a:lnTo>
                    <a:pt x="287030" y="355185"/>
                  </a:lnTo>
                  <a:lnTo>
                    <a:pt x="214718" y="449242"/>
                  </a:lnTo>
                  <a:cubicBezTo>
                    <a:pt x="207721" y="460999"/>
                    <a:pt x="193724" y="465703"/>
                    <a:pt x="182061" y="460999"/>
                  </a:cubicBezTo>
                  <a:cubicBezTo>
                    <a:pt x="168065" y="456296"/>
                    <a:pt x="161067" y="439835"/>
                    <a:pt x="165733" y="425728"/>
                  </a:cubicBezTo>
                  <a:cubicBezTo>
                    <a:pt x="165733" y="423378"/>
                    <a:pt x="165733" y="423378"/>
                    <a:pt x="168065" y="421024"/>
                  </a:cubicBezTo>
                  <a:lnTo>
                    <a:pt x="266036" y="291695"/>
                  </a:lnTo>
                  <a:lnTo>
                    <a:pt x="275368" y="279937"/>
                  </a:lnTo>
                  <a:lnTo>
                    <a:pt x="487638" y="437485"/>
                  </a:lnTo>
                  <a:lnTo>
                    <a:pt x="718573" y="129444"/>
                  </a:lnTo>
                  <a:cubicBezTo>
                    <a:pt x="725571" y="122390"/>
                    <a:pt x="737233" y="120039"/>
                    <a:pt x="746561" y="124741"/>
                  </a:cubicBezTo>
                  <a:cubicBezTo>
                    <a:pt x="760557" y="129444"/>
                    <a:pt x="767555" y="143553"/>
                    <a:pt x="760557" y="157662"/>
                  </a:cubicBezTo>
                </a:path>
              </a:pathLst>
            </a:custGeom>
            <a:solidFill>
              <a:schemeClr val="accent1"/>
            </a:solidFill>
            <a:ln w="32687" cap="flat">
              <a:noFill/>
              <a:prstDash val="solid"/>
              <a:miter/>
            </a:ln>
          </p:spPr>
          <p:txBody>
            <a:bodyPr rtlCol="0" anchor="ctr"/>
            <a:lstStyle/>
            <a:p>
              <a:endParaRPr lang="zh-CN" altLang="en-US" dirty="0">
                <a:solidFill>
                  <a:schemeClr val="accent1"/>
                </a:solidFill>
              </a:endParaRPr>
            </a:p>
          </p:txBody>
        </p:sp>
        <p:sp>
          <p:nvSpPr>
            <p:cNvPr id="23" name="矩形 22"/>
            <p:cNvSpPr/>
            <p:nvPr>
              <p:custDataLst>
                <p:tags r:id="rId8"/>
              </p:custDataLst>
            </p:nvPr>
          </p:nvSpPr>
          <p:spPr>
            <a:xfrm>
              <a:off x="7548" y="2606"/>
              <a:ext cx="9979" cy="553"/>
            </a:xfrm>
            <a:prstGeom prst="rect">
              <a:avLst/>
            </a:prstGeom>
            <a:noFill/>
          </p:spPr>
          <p:txBody>
            <a:bodyPr wrap="square" lIns="0" tIns="0" rIns="0" bIns="0" rtlCol="0" anchor="ctr">
              <a:noAutofit/>
            </a:bodyPr>
            <a:lstStyle/>
            <a:p>
              <a:pPr marL="518160" lvl="1" indent="-259080" algn="just">
                <a:lnSpc>
                  <a:spcPts val="4030"/>
                </a:lnSpc>
                <a:buFont typeface="Arial" panose="020B0604020202020204"/>
                <a:buChar char="•"/>
              </a:pPr>
              <a:r>
                <a:rPr lang="en-US">
                  <a:solidFill>
                    <a:srgbClr val="5D5D5D"/>
                  </a:solidFill>
                  <a:ea typeface="阿里巴巴普惠体" panose="00020600040101010101" charset="-122"/>
                  <a:sym typeface="+mn-ea"/>
                </a:rPr>
                <a:t>自动特征提取：深度学习模型能够自动从大量数据中提取和学习特征，这一点对于识别和分类医学影像中的复杂模式非常重要</a:t>
              </a:r>
              <a:r>
                <a:rPr lang="en-US" sz="1600">
                  <a:solidFill>
                    <a:srgbClr val="5D5D5D"/>
                  </a:solidFill>
                  <a:ea typeface="阿里巴巴普惠体" panose="00020600040101010101" charset="-122"/>
                  <a:sym typeface="+mn-ea"/>
                </a:rPr>
                <a:t>。</a:t>
              </a:r>
              <a:endParaRPr lang="zh-CN" altLang="en-US" sz="1600" kern="0">
                <a:solidFill>
                  <a:schemeClr val="tx1">
                    <a:lumMod val="85000"/>
                    <a:lumOff val="15000"/>
                  </a:schemeClr>
                </a:solidFill>
                <a:latin typeface="+mn-ea"/>
                <a:cs typeface="+mn-ea"/>
              </a:endParaRPr>
            </a:p>
          </p:txBody>
        </p:sp>
        <p:sp>
          <p:nvSpPr>
            <p:cNvPr id="24" name="矩形 23"/>
            <p:cNvSpPr/>
            <p:nvPr>
              <p:custDataLst>
                <p:tags r:id="rId9"/>
              </p:custDataLst>
            </p:nvPr>
          </p:nvSpPr>
          <p:spPr>
            <a:xfrm>
              <a:off x="7548" y="3481"/>
              <a:ext cx="9979" cy="1170"/>
            </a:xfrm>
            <a:prstGeom prst="rect">
              <a:avLst/>
            </a:prstGeom>
            <a:noFill/>
          </p:spPr>
          <p:txBody>
            <a:bodyPr wrap="square" lIns="0" tIns="0" rIns="0" bIns="0" rtlCol="0" anchor="ctr">
              <a:noAutofit/>
            </a:bodyPr>
            <a:lstStyle/>
            <a:p>
              <a:pPr algn="just">
                <a:lnSpc>
                  <a:spcPct val="140000"/>
                </a:lnSpc>
                <a:spcBef>
                  <a:spcPct val="0"/>
                </a:spcBef>
                <a:spcAft>
                  <a:spcPct val="0"/>
                </a:spcAft>
              </a:pPr>
              <a:endParaRPr lang="zh-CN" altLang="en-US" sz="1600" kern="0" dirty="0">
                <a:solidFill>
                  <a:schemeClr val="tx1">
                    <a:lumMod val="85000"/>
                    <a:lumOff val="15000"/>
                  </a:schemeClr>
                </a:solidFill>
                <a:latin typeface="+mn-ea"/>
                <a:cs typeface="+mn-ea"/>
              </a:endParaRPr>
            </a:p>
          </p:txBody>
        </p:sp>
        <p:sp>
          <p:nvSpPr>
            <p:cNvPr id="25" name="矩形 24"/>
            <p:cNvSpPr/>
            <p:nvPr>
              <p:custDataLst>
                <p:tags r:id="rId10"/>
              </p:custDataLst>
            </p:nvPr>
          </p:nvSpPr>
          <p:spPr>
            <a:xfrm>
              <a:off x="7548" y="5047"/>
              <a:ext cx="9979" cy="1170"/>
            </a:xfrm>
            <a:prstGeom prst="rect">
              <a:avLst/>
            </a:prstGeom>
            <a:noFill/>
          </p:spPr>
          <p:txBody>
            <a:bodyPr wrap="square" lIns="0" tIns="0" rIns="0" bIns="0" rtlCol="0" anchor="ctr">
              <a:noAutofit/>
            </a:bodyPr>
            <a:lstStyle/>
            <a:p>
              <a:pPr marL="518160" lvl="1" indent="-259080" algn="just">
                <a:lnSpc>
                  <a:spcPts val="4030"/>
                </a:lnSpc>
                <a:buFont typeface="Arial" panose="020B0604020202020204"/>
                <a:buChar char="•"/>
              </a:pPr>
              <a:r>
                <a:rPr lang="en-US" sz="1800">
                  <a:solidFill>
                    <a:srgbClr val="5D5D5D"/>
                  </a:solidFill>
                  <a:ea typeface="阿里巴巴普惠体" panose="00020600040101010101" charset="-122"/>
                  <a:sym typeface="+mn-ea"/>
                </a:rPr>
                <a:t>适应性和灵活性：随着模型持续学习，其对新数据的处理能力会不断增强，展现出对不同任务和数据类型的适应性和灵活性。</a:t>
              </a:r>
              <a:endParaRPr lang="en-US" sz="1800">
                <a:solidFill>
                  <a:srgbClr val="5D5D5D"/>
                </a:solidFill>
                <a:ea typeface="阿里巴巴普惠体" panose="00020600040101010101" charset="-122"/>
              </a:endParaRPr>
            </a:p>
          </p:txBody>
        </p:sp>
        <p:sp>
          <p:nvSpPr>
            <p:cNvPr id="26" name="矩形 25"/>
            <p:cNvSpPr/>
            <p:nvPr>
              <p:custDataLst>
                <p:tags r:id="rId11"/>
              </p:custDataLst>
            </p:nvPr>
          </p:nvSpPr>
          <p:spPr>
            <a:xfrm>
              <a:off x="7548" y="7932"/>
              <a:ext cx="9979" cy="1170"/>
            </a:xfrm>
            <a:prstGeom prst="rect">
              <a:avLst/>
            </a:prstGeom>
            <a:noFill/>
          </p:spPr>
          <p:txBody>
            <a:bodyPr wrap="square" lIns="0" tIns="0" rIns="0" bIns="0" rtlCol="0" anchor="ctr">
              <a:noAutofit/>
            </a:bodyPr>
            <a:lstStyle/>
            <a:p>
              <a:pPr marL="518160" lvl="1" indent="-259080" algn="just">
                <a:lnSpc>
                  <a:spcPts val="4030"/>
                </a:lnSpc>
                <a:buFont typeface="Arial" panose="020B0604020202020204"/>
                <a:buChar char="•"/>
              </a:pPr>
              <a:r>
                <a:rPr lang="en-US">
                  <a:solidFill>
                    <a:srgbClr val="5D5D5D"/>
                  </a:solidFill>
                  <a:ea typeface="阿里巴巴普惠体 Semi-Bold"/>
                  <a:sym typeface="+mn-ea"/>
                </a:rPr>
                <a:t>高准确性</a:t>
              </a:r>
              <a:r>
                <a:rPr lang="en-US">
                  <a:solidFill>
                    <a:srgbClr val="5D5D5D"/>
                  </a:solidFill>
                  <a:ea typeface="阿里巴巴普惠体" panose="00020600040101010101" charset="-122"/>
                  <a:sym typeface="+mn-ea"/>
                </a:rPr>
                <a:t>：在有足够数据和计算资源的支持下，深度学习模型能够达到甚至超过传统技术的性能，这一点在提高医学影像诊断的准确性方面尤为关键。</a:t>
              </a:r>
              <a:endParaRPr lang="zh-CN" altLang="en-US" kern="0">
                <a:solidFill>
                  <a:schemeClr val="tx1">
                    <a:lumMod val="85000"/>
                    <a:lumOff val="15000"/>
                  </a:schemeClr>
                </a:solidFill>
                <a:latin typeface="+mn-ea"/>
                <a:cs typeface="+mn-ea"/>
              </a:endParaRPr>
            </a:p>
          </p:txBody>
        </p:sp>
        <p:sp>
          <p:nvSpPr>
            <p:cNvPr id="29" name="任意多边形: 形状 59"/>
            <p:cNvSpPr/>
            <p:nvPr>
              <p:custDataLst>
                <p:tags r:id="rId12"/>
              </p:custDataLst>
            </p:nvPr>
          </p:nvSpPr>
          <p:spPr>
            <a:xfrm>
              <a:off x="6142" y="6720"/>
              <a:ext cx="748" cy="748"/>
            </a:xfrm>
            <a:custGeom>
              <a:avLst/>
              <a:gdLst>
                <a:gd name="connsiteX0" fmla="*/ 263520 w 527807"/>
                <a:gd name="connsiteY0" fmla="*/ 527424 h 527807"/>
                <a:gd name="connsiteX1" fmla="*/ -384 w 527807"/>
                <a:gd name="connsiteY1" fmla="*/ 263520 h 527807"/>
                <a:gd name="connsiteX2" fmla="*/ 263520 w 527807"/>
                <a:gd name="connsiteY2" fmla="*/ -384 h 527807"/>
                <a:gd name="connsiteX3" fmla="*/ 527424 w 527807"/>
                <a:gd name="connsiteY3" fmla="*/ 263520 h 527807"/>
                <a:gd name="connsiteX4" fmla="*/ 263520 w 527807"/>
                <a:gd name="connsiteY4" fmla="*/ 527424 h 527807"/>
                <a:gd name="connsiteX5" fmla="*/ 384907 w 527807"/>
                <a:gd name="connsiteY5" fmla="*/ 395472 h 527807"/>
                <a:gd name="connsiteX6" fmla="*/ 395468 w 527807"/>
                <a:gd name="connsiteY6" fmla="*/ 384335 h 527807"/>
                <a:gd name="connsiteX7" fmla="*/ 395468 w 527807"/>
                <a:gd name="connsiteY7" fmla="*/ 221969 h 527807"/>
                <a:gd name="connsiteX8" fmla="*/ 372731 w 527807"/>
                <a:gd name="connsiteY8" fmla="*/ 216107 h 527807"/>
                <a:gd name="connsiteX9" fmla="*/ 293370 w 527807"/>
                <a:gd name="connsiteY9" fmla="*/ 314583 h 527807"/>
                <a:gd name="connsiteX10" fmla="*/ 276355 w 527807"/>
                <a:gd name="connsiteY10" fmla="*/ 308720 h 527807"/>
                <a:gd name="connsiteX11" fmla="*/ 244523 w 527807"/>
                <a:gd name="connsiteY11" fmla="*/ 280145 h 527807"/>
                <a:gd name="connsiteX12" fmla="*/ 230000 w 527807"/>
                <a:gd name="connsiteY12" fmla="*/ 287325 h 527807"/>
                <a:gd name="connsiteX13" fmla="*/ 192887 w 527807"/>
                <a:gd name="connsiteY13" fmla="*/ 333632 h 527807"/>
                <a:gd name="connsiteX14" fmla="*/ 178364 w 527807"/>
                <a:gd name="connsiteY14" fmla="*/ 329089 h 527807"/>
                <a:gd name="connsiteX15" fmla="*/ 146092 w 527807"/>
                <a:gd name="connsiteY15" fmla="*/ 302859 h 527807"/>
                <a:gd name="connsiteX16" fmla="*/ 134796 w 527807"/>
                <a:gd name="connsiteY16" fmla="*/ 314436 h 527807"/>
                <a:gd name="connsiteX17" fmla="*/ 134796 w 527807"/>
                <a:gd name="connsiteY17" fmla="*/ 384188 h 527807"/>
                <a:gd name="connsiteX18" fmla="*/ 145797 w 527807"/>
                <a:gd name="connsiteY18" fmla="*/ 395472 h 527807"/>
                <a:gd name="connsiteX19" fmla="*/ 384907 w 527807"/>
                <a:gd name="connsiteY19" fmla="*/ 395472 h 527807"/>
                <a:gd name="connsiteX20" fmla="*/ 291904 w 527807"/>
                <a:gd name="connsiteY20" fmla="*/ 274576 h 527807"/>
                <a:gd name="connsiteX21" fmla="*/ 389454 w 527807"/>
                <a:gd name="connsiteY21" fmla="*/ 145329 h 527807"/>
                <a:gd name="connsiteX22" fmla="*/ 381386 w 527807"/>
                <a:gd name="connsiteY22" fmla="*/ 132140 h 527807"/>
                <a:gd name="connsiteX23" fmla="*/ 313615 w 527807"/>
                <a:gd name="connsiteY23" fmla="*/ 146940 h 527807"/>
                <a:gd name="connsiteX24" fmla="*/ 309067 w 527807"/>
                <a:gd name="connsiteY24" fmla="*/ 165991 h 527807"/>
                <a:gd name="connsiteX25" fmla="*/ 322122 w 527807"/>
                <a:gd name="connsiteY25" fmla="*/ 177128 h 527807"/>
                <a:gd name="connsiteX26" fmla="*/ 275328 w 527807"/>
                <a:gd name="connsiteY26" fmla="*/ 237648 h 527807"/>
                <a:gd name="connsiteX27" fmla="*/ 239094 w 527807"/>
                <a:gd name="connsiteY27" fmla="*/ 206290 h 527807"/>
                <a:gd name="connsiteX28" fmla="*/ 225892 w 527807"/>
                <a:gd name="connsiteY28" fmla="*/ 202187 h 527807"/>
                <a:gd name="connsiteX29" fmla="*/ 213863 w 527807"/>
                <a:gd name="connsiteY29" fmla="*/ 209220 h 527807"/>
                <a:gd name="connsiteX30" fmla="*/ 177631 w 527807"/>
                <a:gd name="connsiteY30" fmla="*/ 258457 h 527807"/>
                <a:gd name="connsiteX31" fmla="*/ 160175 w 527807"/>
                <a:gd name="connsiteY31" fmla="*/ 243803 h 527807"/>
                <a:gd name="connsiteX32" fmla="*/ 135529 w 527807"/>
                <a:gd name="connsiteY32" fmla="*/ 246295 h 527807"/>
                <a:gd name="connsiteX33" fmla="*/ 138023 w 527807"/>
                <a:gd name="connsiteY33" fmla="*/ 271792 h 527807"/>
                <a:gd name="connsiteX34" fmla="*/ 169562 w 527807"/>
                <a:gd name="connsiteY34" fmla="*/ 298316 h 527807"/>
                <a:gd name="connsiteX35" fmla="*/ 180712 w 527807"/>
                <a:gd name="connsiteY35" fmla="*/ 302419 h 527807"/>
                <a:gd name="connsiteX36" fmla="*/ 182765 w 527807"/>
                <a:gd name="connsiteY36" fmla="*/ 302273 h 527807"/>
                <a:gd name="connsiteX37" fmla="*/ 194646 w 527807"/>
                <a:gd name="connsiteY37" fmla="*/ 295238 h 527807"/>
                <a:gd name="connsiteX38" fmla="*/ 230733 w 527807"/>
                <a:gd name="connsiteY38" fmla="*/ 246148 h 527807"/>
                <a:gd name="connsiteX39" fmla="*/ 266672 w 527807"/>
                <a:gd name="connsiteY39" fmla="*/ 277362 h 527807"/>
                <a:gd name="connsiteX40" fmla="*/ 279874 w 527807"/>
                <a:gd name="connsiteY40" fmla="*/ 281465 h 527807"/>
                <a:gd name="connsiteX41" fmla="*/ 291904 w 527807"/>
                <a:gd name="connsiteY41" fmla="*/ 274576 h 52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7807" h="527807">
                  <a:moveTo>
                    <a:pt x="263520" y="527424"/>
                  </a:moveTo>
                  <a:cubicBezTo>
                    <a:pt x="117770" y="527424"/>
                    <a:pt x="-384" y="409270"/>
                    <a:pt x="-384" y="263520"/>
                  </a:cubicBezTo>
                  <a:cubicBezTo>
                    <a:pt x="-384" y="117770"/>
                    <a:pt x="117770" y="-384"/>
                    <a:pt x="263520" y="-384"/>
                  </a:cubicBezTo>
                  <a:cubicBezTo>
                    <a:pt x="409270" y="-384"/>
                    <a:pt x="527424" y="117770"/>
                    <a:pt x="527424" y="263520"/>
                  </a:cubicBezTo>
                  <a:cubicBezTo>
                    <a:pt x="527424" y="409270"/>
                    <a:pt x="409270" y="527424"/>
                    <a:pt x="263520" y="527424"/>
                  </a:cubicBezTo>
                  <a:moveTo>
                    <a:pt x="384907" y="395472"/>
                  </a:moveTo>
                  <a:cubicBezTo>
                    <a:pt x="390628" y="395472"/>
                    <a:pt x="395615" y="390049"/>
                    <a:pt x="395468" y="384335"/>
                  </a:cubicBezTo>
                  <a:lnTo>
                    <a:pt x="395468" y="221969"/>
                  </a:lnTo>
                  <a:cubicBezTo>
                    <a:pt x="395468" y="206436"/>
                    <a:pt x="383440" y="203504"/>
                    <a:pt x="372731" y="216107"/>
                  </a:cubicBezTo>
                  <a:lnTo>
                    <a:pt x="293370" y="314583"/>
                  </a:lnTo>
                  <a:cubicBezTo>
                    <a:pt x="289850" y="319124"/>
                    <a:pt x="280755" y="312531"/>
                    <a:pt x="276355" y="308720"/>
                  </a:cubicBezTo>
                  <a:lnTo>
                    <a:pt x="244523" y="280145"/>
                  </a:lnTo>
                  <a:cubicBezTo>
                    <a:pt x="240121" y="276336"/>
                    <a:pt x="233666" y="282783"/>
                    <a:pt x="230000" y="287325"/>
                  </a:cubicBezTo>
                  <a:lnTo>
                    <a:pt x="192887" y="333632"/>
                  </a:lnTo>
                  <a:cubicBezTo>
                    <a:pt x="189218" y="338176"/>
                    <a:pt x="182765" y="332900"/>
                    <a:pt x="178364" y="329089"/>
                  </a:cubicBezTo>
                  <a:lnTo>
                    <a:pt x="146092" y="302859"/>
                  </a:lnTo>
                  <a:cubicBezTo>
                    <a:pt x="140371" y="297143"/>
                    <a:pt x="134796" y="303152"/>
                    <a:pt x="134796" y="314436"/>
                  </a:cubicBezTo>
                  <a:lnTo>
                    <a:pt x="134796" y="384188"/>
                  </a:lnTo>
                  <a:cubicBezTo>
                    <a:pt x="134796" y="390049"/>
                    <a:pt x="140077" y="395472"/>
                    <a:pt x="145797" y="395472"/>
                  </a:cubicBezTo>
                  <a:lnTo>
                    <a:pt x="384907" y="395472"/>
                  </a:lnTo>
                  <a:moveTo>
                    <a:pt x="291904" y="274576"/>
                  </a:moveTo>
                  <a:lnTo>
                    <a:pt x="389454" y="145329"/>
                  </a:lnTo>
                  <a:cubicBezTo>
                    <a:pt x="396789" y="135511"/>
                    <a:pt x="393121" y="129649"/>
                    <a:pt x="381386" y="132140"/>
                  </a:cubicBezTo>
                  <a:lnTo>
                    <a:pt x="313615" y="146940"/>
                  </a:lnTo>
                  <a:cubicBezTo>
                    <a:pt x="301879" y="149579"/>
                    <a:pt x="299825" y="158079"/>
                    <a:pt x="309067" y="165991"/>
                  </a:cubicBezTo>
                  <a:lnTo>
                    <a:pt x="322122" y="177128"/>
                  </a:lnTo>
                  <a:lnTo>
                    <a:pt x="275328" y="237648"/>
                  </a:lnTo>
                  <a:lnTo>
                    <a:pt x="239094" y="206290"/>
                  </a:lnTo>
                  <a:cubicBezTo>
                    <a:pt x="235426" y="203212"/>
                    <a:pt x="230733" y="201600"/>
                    <a:pt x="225892" y="202187"/>
                  </a:cubicBezTo>
                  <a:cubicBezTo>
                    <a:pt x="221198" y="202772"/>
                    <a:pt x="216798" y="205264"/>
                    <a:pt x="213863" y="209220"/>
                  </a:cubicBezTo>
                  <a:lnTo>
                    <a:pt x="177631" y="258457"/>
                  </a:lnTo>
                  <a:lnTo>
                    <a:pt x="160175" y="243803"/>
                  </a:lnTo>
                  <a:cubicBezTo>
                    <a:pt x="152693" y="237356"/>
                    <a:pt x="141690" y="238528"/>
                    <a:pt x="135529" y="246295"/>
                  </a:cubicBezTo>
                  <a:cubicBezTo>
                    <a:pt x="129368" y="254061"/>
                    <a:pt x="130542" y="265491"/>
                    <a:pt x="138023" y="271792"/>
                  </a:cubicBezTo>
                  <a:lnTo>
                    <a:pt x="169562" y="298316"/>
                  </a:lnTo>
                  <a:cubicBezTo>
                    <a:pt x="172789" y="300954"/>
                    <a:pt x="176750" y="302419"/>
                    <a:pt x="180712" y="302419"/>
                  </a:cubicBezTo>
                  <a:cubicBezTo>
                    <a:pt x="181444" y="302419"/>
                    <a:pt x="182031" y="302419"/>
                    <a:pt x="182765" y="302273"/>
                  </a:cubicBezTo>
                  <a:cubicBezTo>
                    <a:pt x="187459" y="301687"/>
                    <a:pt x="191713" y="299195"/>
                    <a:pt x="194646" y="295238"/>
                  </a:cubicBezTo>
                  <a:lnTo>
                    <a:pt x="230733" y="246148"/>
                  </a:lnTo>
                  <a:lnTo>
                    <a:pt x="266672" y="277362"/>
                  </a:lnTo>
                  <a:cubicBezTo>
                    <a:pt x="270341" y="280438"/>
                    <a:pt x="275181" y="282050"/>
                    <a:pt x="279874" y="281465"/>
                  </a:cubicBezTo>
                  <a:cubicBezTo>
                    <a:pt x="284570" y="280878"/>
                    <a:pt x="288971" y="278387"/>
                    <a:pt x="291904" y="274576"/>
                  </a:cubicBezTo>
                </a:path>
              </a:pathLst>
            </a:custGeom>
            <a:solidFill>
              <a:srgbClr val="FFFFFF"/>
            </a:solidFill>
            <a:ln w="682" cap="flat">
              <a:noFill/>
              <a:prstDash val="solid"/>
              <a:miter/>
            </a:ln>
          </p:spPr>
          <p:txBody>
            <a:bodyPr rtlCol="0" anchor="ctr"/>
            <a:lstStyle/>
            <a:p>
              <a:endParaRPr lang="zh-CN" altLang="en-US"/>
            </a:p>
          </p:txBody>
        </p:sp>
        <p:sp>
          <p:nvSpPr>
            <p:cNvPr id="30" name="矩形 29"/>
            <p:cNvSpPr/>
            <p:nvPr>
              <p:custDataLst>
                <p:tags r:id="rId13"/>
              </p:custDataLst>
            </p:nvPr>
          </p:nvSpPr>
          <p:spPr>
            <a:xfrm>
              <a:off x="722" y="6144"/>
              <a:ext cx="2295" cy="1848"/>
            </a:xfrm>
            <a:prstGeom prst="rect">
              <a:avLst/>
            </a:prstGeom>
            <a:noFill/>
          </p:spPr>
          <p:txBody>
            <a:bodyPr wrap="square" lIns="0" tIns="0" rIns="0" bIns="0" rtlCol="0" anchor="t" anchorCtr="0">
              <a:noAutofit/>
            </a:bodyPr>
            <a:lstStyle/>
            <a:p>
              <a:pPr algn="ctr">
                <a:lnSpc>
                  <a:spcPct val="150000"/>
                </a:lnSpc>
                <a:spcBef>
                  <a:spcPts val="300"/>
                </a:spcBef>
                <a:spcAft>
                  <a:spcPts val="300"/>
                </a:spcAft>
              </a:pPr>
              <a:r>
                <a:rPr lang="zh-CN" altLang="en-US" sz="2000" b="1" dirty="0">
                  <a:latin typeface="阿里巴巴普惠体" panose="00020600040101010101" charset="-122"/>
                  <a:ea typeface="阿里巴巴普惠体" panose="00020600040101010101" charset="-122"/>
                  <a:cs typeface="+mn-ea"/>
                  <a:sym typeface="+mn-lt"/>
                </a:rPr>
                <a:t>技术特点</a:t>
              </a:r>
              <a:endParaRPr lang="zh-CN" altLang="en-US" sz="2000" b="1" kern="0">
                <a:solidFill>
                  <a:schemeClr val="accent1"/>
                </a:solidFill>
                <a:latin typeface="+mn-ea"/>
                <a:cs typeface="+mn-ea"/>
              </a:endParaRPr>
            </a:p>
          </p:txBody>
        </p:sp>
        <p:sp>
          <p:nvSpPr>
            <p:cNvPr id="31" name="任意多边形: 形状 5"/>
            <p:cNvSpPr/>
            <p:nvPr>
              <p:custDataLst>
                <p:tags r:id="rId14"/>
              </p:custDataLst>
            </p:nvPr>
          </p:nvSpPr>
          <p:spPr>
            <a:xfrm>
              <a:off x="6142" y="2261"/>
              <a:ext cx="750" cy="750"/>
            </a:xfrm>
            <a:custGeom>
              <a:avLst/>
              <a:gdLst>
                <a:gd name="connsiteX0" fmla="*/ 456816 w 914399"/>
                <a:gd name="connsiteY0" fmla="*/ 914015 h 914399"/>
                <a:gd name="connsiteX1" fmla="*/ -384 w 914399"/>
                <a:gd name="connsiteY1" fmla="*/ 456816 h 914399"/>
                <a:gd name="connsiteX2" fmla="*/ 456816 w 914399"/>
                <a:gd name="connsiteY2" fmla="*/ -384 h 914399"/>
                <a:gd name="connsiteX3" fmla="*/ 914015 w 914399"/>
                <a:gd name="connsiteY3" fmla="*/ 456816 h 914399"/>
                <a:gd name="connsiteX4" fmla="*/ 456816 w 914399"/>
                <a:gd name="connsiteY4" fmla="*/ 914015 h 914399"/>
                <a:gd name="connsiteX5" fmla="*/ 494916 w 914399"/>
                <a:gd name="connsiteY5" fmla="*/ 676554 h 914399"/>
                <a:gd name="connsiteX6" fmla="*/ 648165 w 914399"/>
                <a:gd name="connsiteY6" fmla="*/ 546350 h 914399"/>
                <a:gd name="connsiteX7" fmla="*/ 598559 w 914399"/>
                <a:gd name="connsiteY7" fmla="*/ 459940 h 914399"/>
                <a:gd name="connsiteX8" fmla="*/ 493746 w 914399"/>
                <a:gd name="connsiteY8" fmla="*/ 420735 h 914399"/>
                <a:gd name="connsiteX9" fmla="*/ 410536 w 914399"/>
                <a:gd name="connsiteY9" fmla="*/ 395932 h 914399"/>
                <a:gd name="connsiteX10" fmla="*/ 376932 w 914399"/>
                <a:gd name="connsiteY10" fmla="*/ 359127 h 914399"/>
                <a:gd name="connsiteX11" fmla="*/ 399335 w 914399"/>
                <a:gd name="connsiteY11" fmla="*/ 322323 h 914399"/>
                <a:gd name="connsiteX12" fmla="*/ 456942 w 914399"/>
                <a:gd name="connsiteY12" fmla="*/ 311121 h 914399"/>
                <a:gd name="connsiteX13" fmla="*/ 522550 w 914399"/>
                <a:gd name="connsiteY13" fmla="*/ 325523 h 914399"/>
                <a:gd name="connsiteX14" fmla="*/ 552154 w 914399"/>
                <a:gd name="connsiteY14" fmla="*/ 371929 h 914399"/>
                <a:gd name="connsiteX15" fmla="*/ 634564 w 914399"/>
                <a:gd name="connsiteY15" fmla="*/ 371929 h 914399"/>
                <a:gd name="connsiteX16" fmla="*/ 494916 w 914399"/>
                <a:gd name="connsiteY16" fmla="*/ 243364 h 914399"/>
                <a:gd name="connsiteX17" fmla="*/ 494916 w 914399"/>
                <a:gd name="connsiteY17" fmla="*/ 190116 h 914399"/>
                <a:gd name="connsiteX18" fmla="*/ 475866 w 914399"/>
                <a:gd name="connsiteY18" fmla="*/ 171066 h 914399"/>
                <a:gd name="connsiteX19" fmla="*/ 456816 w 914399"/>
                <a:gd name="connsiteY19" fmla="*/ 171066 h 914399"/>
                <a:gd name="connsiteX20" fmla="*/ 437766 w 914399"/>
                <a:gd name="connsiteY20" fmla="*/ 190116 h 914399"/>
                <a:gd name="connsiteX21" fmla="*/ 437766 w 914399"/>
                <a:gd name="connsiteY21" fmla="*/ 242156 h 914399"/>
                <a:gd name="connsiteX22" fmla="*/ 336927 w 914399"/>
                <a:gd name="connsiteY22" fmla="*/ 273517 h 914399"/>
                <a:gd name="connsiteX23" fmla="*/ 290521 w 914399"/>
                <a:gd name="connsiteY23" fmla="*/ 361528 h 914399"/>
                <a:gd name="connsiteX24" fmla="*/ 338527 w 914399"/>
                <a:gd name="connsiteY24" fmla="*/ 444738 h 914399"/>
                <a:gd name="connsiteX25" fmla="*/ 440940 w 914399"/>
                <a:gd name="connsiteY25" fmla="*/ 480742 h 914399"/>
                <a:gd name="connsiteX26" fmla="*/ 524150 w 914399"/>
                <a:gd name="connsiteY26" fmla="*/ 504745 h 914399"/>
                <a:gd name="connsiteX27" fmla="*/ 560955 w 914399"/>
                <a:gd name="connsiteY27" fmla="*/ 551951 h 914399"/>
                <a:gd name="connsiteX28" fmla="*/ 461742 w 914399"/>
                <a:gd name="connsiteY28" fmla="*/ 607958 h 914399"/>
                <a:gd name="connsiteX29" fmla="*/ 392934 w 914399"/>
                <a:gd name="connsiteY29" fmla="*/ 591956 h 914399"/>
                <a:gd name="connsiteX30" fmla="*/ 363330 w 914399"/>
                <a:gd name="connsiteY30" fmla="*/ 532749 h 914399"/>
                <a:gd name="connsiteX31" fmla="*/ 280120 w 914399"/>
                <a:gd name="connsiteY31" fmla="*/ 532749 h 914399"/>
                <a:gd name="connsiteX32" fmla="*/ 437766 w 914399"/>
                <a:gd name="connsiteY32" fmla="*/ 676621 h 914399"/>
                <a:gd name="connsiteX33" fmla="*/ 437766 w 914399"/>
                <a:gd name="connsiteY33" fmla="*/ 723515 h 914399"/>
                <a:gd name="connsiteX34" fmla="*/ 456816 w 914399"/>
                <a:gd name="connsiteY34" fmla="*/ 742565 h 914399"/>
                <a:gd name="connsiteX35" fmla="*/ 475866 w 914399"/>
                <a:gd name="connsiteY35" fmla="*/ 742565 h 914399"/>
                <a:gd name="connsiteX36" fmla="*/ 494916 w 914399"/>
                <a:gd name="connsiteY36" fmla="*/ 723515 h 914399"/>
                <a:gd name="connsiteX37" fmla="*/ 494916 w 914399"/>
                <a:gd name="connsiteY37" fmla="*/ 676554 h 91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14399" h="914399">
                  <a:moveTo>
                    <a:pt x="456816" y="914015"/>
                  </a:moveTo>
                  <a:cubicBezTo>
                    <a:pt x="204312" y="914015"/>
                    <a:pt x="-384" y="709320"/>
                    <a:pt x="-384" y="456816"/>
                  </a:cubicBezTo>
                  <a:cubicBezTo>
                    <a:pt x="-384" y="204312"/>
                    <a:pt x="204312" y="-384"/>
                    <a:pt x="456816" y="-384"/>
                  </a:cubicBezTo>
                  <a:cubicBezTo>
                    <a:pt x="709320" y="-384"/>
                    <a:pt x="914015" y="204312"/>
                    <a:pt x="914015" y="456816"/>
                  </a:cubicBezTo>
                  <a:cubicBezTo>
                    <a:pt x="914015" y="709320"/>
                    <a:pt x="709320" y="914015"/>
                    <a:pt x="456816" y="914015"/>
                  </a:cubicBezTo>
                  <a:moveTo>
                    <a:pt x="494916" y="676554"/>
                  </a:moveTo>
                  <a:cubicBezTo>
                    <a:pt x="596879" y="669524"/>
                    <a:pt x="648165" y="625921"/>
                    <a:pt x="648165" y="546350"/>
                  </a:cubicBezTo>
                  <a:cubicBezTo>
                    <a:pt x="648165" y="509546"/>
                    <a:pt x="631363" y="480742"/>
                    <a:pt x="598559" y="459940"/>
                  </a:cubicBezTo>
                  <a:cubicBezTo>
                    <a:pt x="576157" y="445538"/>
                    <a:pt x="540952" y="431936"/>
                    <a:pt x="493746" y="420735"/>
                  </a:cubicBezTo>
                  <a:cubicBezTo>
                    <a:pt x="452141" y="410334"/>
                    <a:pt x="424938" y="402333"/>
                    <a:pt x="410536" y="395932"/>
                  </a:cubicBezTo>
                  <a:cubicBezTo>
                    <a:pt x="388133" y="385531"/>
                    <a:pt x="376932" y="373529"/>
                    <a:pt x="376932" y="359127"/>
                  </a:cubicBezTo>
                  <a:cubicBezTo>
                    <a:pt x="376932" y="343125"/>
                    <a:pt x="384133" y="330324"/>
                    <a:pt x="399335" y="322323"/>
                  </a:cubicBezTo>
                  <a:cubicBezTo>
                    <a:pt x="412136" y="314322"/>
                    <a:pt x="431339" y="311121"/>
                    <a:pt x="456942" y="311121"/>
                  </a:cubicBezTo>
                  <a:cubicBezTo>
                    <a:pt x="485745" y="311121"/>
                    <a:pt x="508148" y="315922"/>
                    <a:pt x="522550" y="325523"/>
                  </a:cubicBezTo>
                  <a:cubicBezTo>
                    <a:pt x="536152" y="334324"/>
                    <a:pt x="545753" y="349526"/>
                    <a:pt x="552154" y="371929"/>
                  </a:cubicBezTo>
                  <a:lnTo>
                    <a:pt x="634564" y="371929"/>
                  </a:lnTo>
                  <a:cubicBezTo>
                    <a:pt x="626109" y="295138"/>
                    <a:pt x="579196" y="252466"/>
                    <a:pt x="494916" y="243364"/>
                  </a:cubicBezTo>
                  <a:lnTo>
                    <a:pt x="494916" y="190116"/>
                  </a:lnTo>
                  <a:cubicBezTo>
                    <a:pt x="494916" y="179594"/>
                    <a:pt x="486387" y="171066"/>
                    <a:pt x="475866" y="171066"/>
                  </a:cubicBezTo>
                  <a:lnTo>
                    <a:pt x="456816" y="171066"/>
                  </a:lnTo>
                  <a:cubicBezTo>
                    <a:pt x="446294" y="171066"/>
                    <a:pt x="437766" y="179594"/>
                    <a:pt x="437766" y="190116"/>
                  </a:cubicBezTo>
                  <a:lnTo>
                    <a:pt x="437766" y="242156"/>
                  </a:lnTo>
                  <a:cubicBezTo>
                    <a:pt x="397440" y="244723"/>
                    <a:pt x="363660" y="255008"/>
                    <a:pt x="336927" y="273517"/>
                  </a:cubicBezTo>
                  <a:cubicBezTo>
                    <a:pt x="305723" y="294319"/>
                    <a:pt x="290521" y="323923"/>
                    <a:pt x="290521" y="361528"/>
                  </a:cubicBezTo>
                  <a:cubicBezTo>
                    <a:pt x="290521" y="396732"/>
                    <a:pt x="306523" y="424735"/>
                    <a:pt x="338527" y="444738"/>
                  </a:cubicBezTo>
                  <a:cubicBezTo>
                    <a:pt x="357729" y="457539"/>
                    <a:pt x="392134" y="469541"/>
                    <a:pt x="440940" y="480742"/>
                  </a:cubicBezTo>
                  <a:cubicBezTo>
                    <a:pt x="483345" y="490343"/>
                    <a:pt x="511349" y="498345"/>
                    <a:pt x="524150" y="504745"/>
                  </a:cubicBezTo>
                  <a:cubicBezTo>
                    <a:pt x="548153" y="515947"/>
                    <a:pt x="560955" y="531949"/>
                    <a:pt x="560955" y="551951"/>
                  </a:cubicBezTo>
                  <a:cubicBezTo>
                    <a:pt x="560955" y="588756"/>
                    <a:pt x="527351" y="607958"/>
                    <a:pt x="461742" y="607958"/>
                  </a:cubicBezTo>
                  <a:cubicBezTo>
                    <a:pt x="429738" y="607958"/>
                    <a:pt x="407336" y="602357"/>
                    <a:pt x="392934" y="591956"/>
                  </a:cubicBezTo>
                  <a:cubicBezTo>
                    <a:pt x="378532" y="580755"/>
                    <a:pt x="368131" y="560752"/>
                    <a:pt x="363330" y="532749"/>
                  </a:cubicBezTo>
                  <a:lnTo>
                    <a:pt x="280120" y="532749"/>
                  </a:lnTo>
                  <a:cubicBezTo>
                    <a:pt x="288950" y="621042"/>
                    <a:pt x="341083" y="669415"/>
                    <a:pt x="437766" y="676621"/>
                  </a:cubicBezTo>
                  <a:lnTo>
                    <a:pt x="437766" y="723515"/>
                  </a:lnTo>
                  <a:cubicBezTo>
                    <a:pt x="437766" y="734037"/>
                    <a:pt x="446294" y="742565"/>
                    <a:pt x="456816" y="742565"/>
                  </a:cubicBezTo>
                  <a:lnTo>
                    <a:pt x="475866" y="742565"/>
                  </a:lnTo>
                  <a:cubicBezTo>
                    <a:pt x="486387" y="742565"/>
                    <a:pt x="494916" y="734037"/>
                    <a:pt x="494916" y="723515"/>
                  </a:cubicBezTo>
                  <a:lnTo>
                    <a:pt x="494916" y="676554"/>
                  </a:lnTo>
                </a:path>
              </a:pathLst>
            </a:custGeom>
            <a:solidFill>
              <a:srgbClr val="FFFFFF"/>
            </a:solidFill>
            <a:ln w="1191" cap="flat">
              <a:noFill/>
              <a:prstDash val="solid"/>
              <a:miter/>
            </a:ln>
          </p:spPr>
          <p:txBody>
            <a:bodyPr rtlCol="0"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1395" y="317500"/>
            <a:ext cx="3844925" cy="512445"/>
          </a:xfrm>
          <a:prstGeom prst="rect">
            <a:avLst/>
          </a:prstGeom>
          <a:noFill/>
        </p:spPr>
        <p:txBody>
          <a:bodyPr wrap="square" rtlCol="0">
            <a:noAutofit/>
          </a:bodyPr>
          <a:lstStyle/>
          <a:p>
            <a:pPr lvl="0" algn="l">
              <a:buClrTx/>
              <a:buSzTx/>
              <a:buFontTx/>
            </a:pPr>
            <a:r>
              <a:rPr lang="zh-CN" altLang="en-US" sz="3200" b="1">
                <a:solidFill>
                  <a:srgbClr val="173885"/>
                </a:solidFill>
                <a:latin typeface="+mj-lt"/>
                <a:ea typeface="+mj-lt"/>
                <a:cs typeface="+mj-lt"/>
                <a:sym typeface="+mn-ea"/>
              </a:rPr>
              <a:t>技术概述</a:t>
            </a:r>
          </a:p>
        </p:txBody>
      </p:sp>
      <p:grpSp>
        <p:nvGrpSpPr>
          <p:cNvPr id="4" name="组合 3"/>
          <p:cNvGrpSpPr/>
          <p:nvPr/>
        </p:nvGrpSpPr>
        <p:grpSpPr>
          <a:xfrm>
            <a:off x="1200150" y="1420495"/>
            <a:ext cx="4918710" cy="4577715"/>
            <a:chOff x="1890" y="2237"/>
            <a:chExt cx="7746" cy="7209"/>
          </a:xfrm>
        </p:grpSpPr>
        <p:sp>
          <p:nvSpPr>
            <p:cNvPr id="8" name="矩形 7"/>
            <p:cNvSpPr/>
            <p:nvPr/>
          </p:nvSpPr>
          <p:spPr>
            <a:xfrm>
              <a:off x="1890" y="3365"/>
              <a:ext cx="7746" cy="6081"/>
            </a:xfrm>
            <a:prstGeom prst="rect">
              <a:avLst/>
            </a:prstGeom>
          </p:spPr>
          <p:txBody>
            <a:bodyPr wrap="square">
              <a:spAutoFit/>
            </a:bodyPr>
            <a:lstStyle/>
            <a:p>
              <a:pPr indent="0" fontAlgn="auto">
                <a:lnSpc>
                  <a:spcPct val="150000"/>
                </a:lnSpc>
                <a:spcBef>
                  <a:spcPts val="300"/>
                </a:spcBef>
                <a:spcAft>
                  <a:spcPts val="300"/>
                </a:spcAft>
                <a:buFont typeface="Arial" panose="020B0604020202020204" pitchFamily="34" charset="0"/>
                <a:buNone/>
              </a:pPr>
              <a:r>
                <a:rPr lang="zh-CN" altLang="en-US" sz="1600" dirty="0">
                  <a:latin typeface="阿里巴巴普惠体" panose="00020600040101010101" charset="-122"/>
                  <a:ea typeface="阿里巴巴普惠体" panose="00020600040101010101" charset="-122"/>
                  <a:cs typeface="+mn-ea"/>
                  <a:sym typeface="+mn-lt"/>
                </a:rPr>
                <a:t>在医学和健康领域，深度学习技术正逐渐成为一个革命性的工具，特别是在处理和分析医学影像方面。由于医学影像数据的复杂性及其对诊断精度的高要求，深度学习特别适合于提取影像中的关键信息，辅助医生进行更准确的诊断。</a:t>
              </a:r>
            </a:p>
            <a:p>
              <a:pPr indent="0" fontAlgn="auto">
                <a:lnSpc>
                  <a:spcPct val="150000"/>
                </a:lnSpc>
                <a:spcBef>
                  <a:spcPts val="300"/>
                </a:spcBef>
                <a:spcAft>
                  <a:spcPts val="300"/>
                </a:spcAft>
                <a:buFont typeface="Arial" panose="020B0604020202020204" pitchFamily="34" charset="0"/>
                <a:buNone/>
              </a:pPr>
              <a:r>
                <a:rPr lang="zh-CN" altLang="en-US" sz="1600" dirty="0">
                  <a:latin typeface="阿里巴巴普惠体" panose="00020600040101010101" charset="-122"/>
                  <a:ea typeface="阿里巴巴普惠体" panose="00020600040101010101" charset="-122"/>
                  <a:cs typeface="+mn-ea"/>
                  <a:sym typeface="+mn-lt"/>
                </a:rPr>
                <a:t>综上所述，深度学习技术通过其高度的自动化能力、适应性和准确性，在医学影像诊断等领域展现出巨大的应用潜力。随着技术的不断进步和医学数据的日益增多，深度学习有望对医学诊断、疾病预测及个性化治疗产生重要影响。</a:t>
              </a:r>
            </a:p>
          </p:txBody>
        </p:sp>
        <p:sp>
          <p:nvSpPr>
            <p:cNvPr id="12" name="圆角矩形 11"/>
            <p:cNvSpPr/>
            <p:nvPr>
              <p:custDataLst>
                <p:tags r:id="rId1"/>
              </p:custDataLst>
            </p:nvPr>
          </p:nvSpPr>
          <p:spPr>
            <a:xfrm>
              <a:off x="1890" y="2237"/>
              <a:ext cx="4237" cy="659"/>
            </a:xfrm>
            <a:prstGeom prst="roundRect">
              <a:avLst>
                <a:gd name="adj" fmla="val 50000"/>
              </a:avLst>
            </a:prstGeom>
            <a:gradFill>
              <a:gsLst>
                <a:gs pos="48000">
                  <a:schemeClr val="accent4"/>
                </a:gs>
                <a:gs pos="0">
                  <a:schemeClr val="accent4">
                    <a:lumMod val="60000"/>
                    <a:lumOff val="40000"/>
                  </a:schemeClr>
                </a:gs>
                <a:gs pos="81000">
                  <a:schemeClr val="accent4"/>
                </a:gs>
                <a:gs pos="100000">
                  <a:schemeClr val="accent4">
                    <a:lumMod val="60000"/>
                    <a:lumOff val="4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ct val="0"/>
                </a:spcBef>
                <a:spcAft>
                  <a:spcPct val="0"/>
                </a:spcAft>
                <a:buClrTx/>
                <a:buSzTx/>
                <a:buFontTx/>
              </a:pPr>
              <a:r>
                <a:rPr lang="zh-CN" altLang="en-US" b="1" dirty="0">
                  <a:solidFill>
                    <a:schemeClr val="bg1"/>
                  </a:solidFill>
                  <a:latin typeface="+mn-ea"/>
                  <a:cs typeface="+mn-ea"/>
                  <a:sym typeface="+mn-ea"/>
                </a:rPr>
                <a:t>在医学领域的重要性</a:t>
              </a:r>
            </a:p>
          </p:txBody>
        </p:sp>
      </p:grpSp>
      <p:pic>
        <p:nvPicPr>
          <p:cNvPr id="7" name="图片 6" descr="P-10300737-10276907"/>
          <p:cNvPicPr>
            <a:picLocks noChangeAspect="1"/>
          </p:cNvPicPr>
          <p:nvPr/>
        </p:nvPicPr>
        <p:blipFill>
          <a:blip r:embed="rId4"/>
          <a:srcRect r="23970"/>
          <a:stretch>
            <a:fillRect/>
          </a:stretch>
        </p:blipFill>
        <p:spPr>
          <a:xfrm>
            <a:off x="6619875" y="1696085"/>
            <a:ext cx="4396740" cy="3466465"/>
          </a:xfrm>
          <a:prstGeom prst="hexagon">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2664280e-89a5-41d6-9070-3b90dd787f33"/>
  <p:tag name="COMMONDATA" val="eyJjb3VudCI6MSwiaGRpZCI6ImRjN2NkZDkxODllNjU3NWU2ODI2ZWRkZjZlM2NiOTIzIiwidXNlckNvdW50IjoxfQ=="/>
  <p:tag name="FULLTEXTBEAUTIFYED"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95"/>
  <p:tag name="KSO_WM_UNIT_LINE_FORE_SCHEMECOLOR_INDEX_1" val="5"/>
  <p:tag name="KSO_WM_UNIT_LINE_FORE_SCHEMECOLOR_INDEX_1_POS" val="0.09"/>
  <p:tag name="KSO_WM_UNIT_LINE_FORE_SCHEMECOLOR_INDEX_1_TRANS" val="0.3"/>
  <p:tag name="KSO_WM_UNIT_HIGHLIGHT" val="0"/>
  <p:tag name="KSO_WM_UNIT_COMPATIBLE" val="0"/>
  <p:tag name="KSO_WM_UNIT_DIAGRAM_ISNUMVISUAL" val="0"/>
  <p:tag name="KSO_WM_UNIT_DIAGRAM_ISREFERUNIT" val="0"/>
  <p:tag name="KSO_WM_UNIT_ID" val="diagram20230319_2*m_h_i*1_2_1"/>
  <p:tag name="KSO_WM_TEMPLATE_CATEGORY" val="diagram"/>
  <p:tag name="KSO_WM_TEMPLATE_INDEX" val="20230319"/>
  <p:tag name="KSO_WM_UNIT_LAYERLEVEL" val="1_1_1"/>
  <p:tag name="KSO_WM_TAG_VERSION" val="3.0"/>
  <p:tag name="KSO_WM_DIAGRAM_GROUP_CODE" val="m1-1"/>
  <p:tag name="KSO_WM_UNIT_TYPE" val="m_h_i"/>
  <p:tag name="KSO_WM_UNIT_INDEX" val="1_2_1"/>
  <p:tag name="KSO_WM_DIAGRAM_VERSION" val="3"/>
  <p:tag name="KSO_WM_DIAGRAM_COLOR_TRICK" val="2"/>
  <p:tag name="KSO_WM_DIAGRAM_COLOR_TEXT_CAN_REMOVE" val="n"/>
  <p:tag name="KSO_WM_UNIT_FILL_FORE_SCHEMECOLOR_INDEX" val="8"/>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8,&quot;pos&quot;:0.5400000214576721,&quot;transparency&quot;:0},{&quot;brightness&quot;:0.800000011920929,&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gradient&quot;:[{&quot;brightness&quot;:0,&quot;colorType&quot;:2,&quot;pos&quot;:0.3700000047683716,&quot;rgb&quot;:&quot;#ffffff&quot;,&quot;transparency&quot;:0},{&quot;brightness&quot;:0.800000011920929,&quot;colorType&quot;:1,&quot;foreColorIndex&quot;:8,&quot;pos&quot;:0,&quot;transparency&quot;:0},{&quot;brightness&quot;:0,&quot;colorType&quot;:2,&quot;pos&quot;:1,&quot;rgb&quot;:&quot;#ffffff&quot;,&quot;transparency&quot;:0},{&quot;brightness&quot;:0.800000011920929,&quot;colorType&quot;:1,&quot;foreColorIndex&quot;:8,&quot;pos&quot;:0.7099999785423279,&quot;transparency&quot;:0}],&quot;type&quot;:2},&quot;shadow&quot;:{&quot;brightness&quot;:0,&quot;colorType&quot;:1,&quot;foreColorIndex&quot;:8,&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8"/>
  <p:tag name="KSO_WM_UNIT_SHADOW_SCHEMECOLOR_INDEX" val="8"/>
  <p:tag name="KSO_WM_UNIT_USESOURCEFORMAT_APPLY"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319_2*m_h_a*1_3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3_1"/>
  <p:tag name="KSO_WM_DIAGRAM_VERSION" val="3"/>
  <p:tag name="KSO_WM_DIAGRAM_COLOR_TRICK" val="2"/>
  <p:tag name="KSO_WM_DIAGRAM_COLOR_TEXT_CAN_REMOVE" val="n"/>
  <p:tag name="KSO_WM_UNIT_PRESET_TEXT" val="添加标题"/>
  <p:tag name="KSO_WM_UNIT_FILL_FORE_SCHEMECOLOR_INDEX" val="5"/>
  <p:tag name="KSO_WM_UNIT_LINE_FORE_SCHEMECOLOR_INDEX" val="5"/>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5,&quot;pos&quot;:0.47999998927116394,&quot;transparency&quot;:0},{&quot;brightness&quot;:0.4000000059604645,&quot;colorType&quot;:1,&quot;foreColorIndex&quot;:5,&quot;pos&quot;:0,&quot;transparency&quot;:0},{&quot;brightness&quot;:0,&quot;colorType&quot;:1,&quot;foreColorIndex&quot;:5,&quot;pos&quot;:0.8100000023841858,&quot;transparency&quot;:0},{&quot;brightness&quot;:0,&quot;colorType&quot;:1,&quot;foreColorIndex&quot;:5,&quot;pos&quot;:1,&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4"/>
  <p:tag name="KSO_WM_UNIT_LINE_FILL_TYPE" val="2"/>
  <p:tag name="KSO_WM_UNIT_TEXT_FILL_FORE_SCHEMECOLOR_INDEX" val="2"/>
  <p:tag name="KSO_WM_UNIT_TEXT_FILL_TYPE" val="1"/>
  <p:tag name="KSO_WM_UNIT_USESOURCEFORMAT_APPLY" val="1"/>
</p:tagLst>
</file>

<file path=ppt/tags/tag102.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95"/>
  <p:tag name="KSO_WM_UNIT_LINE_FORE_SCHEMECOLOR_INDEX_1" val="5"/>
  <p:tag name="KSO_WM_UNIT_LINE_FORE_SCHEMECOLOR_INDEX_1_POS" val="0.09"/>
  <p:tag name="KSO_WM_UNIT_LINE_FORE_SCHEMECOLOR_INDEX_1_TRANS" val="0.3"/>
  <p:tag name="KSO_WM_UNIT_HIGHLIGHT" val="0"/>
  <p:tag name="KSO_WM_UNIT_COMPATIBLE" val="0"/>
  <p:tag name="KSO_WM_UNIT_DIAGRAM_ISNUMVISUAL" val="0"/>
  <p:tag name="KSO_WM_UNIT_DIAGRAM_ISREFERUNIT" val="0"/>
  <p:tag name="KSO_WM_UNIT_ID" val="diagram20230319_2*m_h_i*1_3_1"/>
  <p:tag name="KSO_WM_TEMPLATE_CATEGORY" val="diagram"/>
  <p:tag name="KSO_WM_TEMPLATE_INDEX" val="20230319"/>
  <p:tag name="KSO_WM_UNIT_LAYERLEVEL" val="1_1_1"/>
  <p:tag name="KSO_WM_TAG_VERSION" val="3.0"/>
  <p:tag name="KSO_WM_DIAGRAM_GROUP_CODE" val="m1-1"/>
  <p:tag name="KSO_WM_UNIT_TYPE" val="m_h_i"/>
  <p:tag name="KSO_WM_UNIT_INDEX" val="1_3_1"/>
  <p:tag name="KSO_WM_DIAGRAM_VERSION" val="3"/>
  <p:tag name="KSO_WM_DIAGRAM_COLOR_TRICK" val="2"/>
  <p:tag name="KSO_WM_DIAGRAM_COLOR_TEXT_CAN_REMOVE" val="n"/>
  <p:tag name="KSO_WM_UNIT_FILL_FORE_SCHEMECOLOR_INDEX" val="5"/>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5,&quot;pos&quot;:0.5400000214576721,&quot;transparency&quot;:0},{&quot;brightness&quot;:0.4000000059604645,&quot;colorType&quot;:1,&quot;foreColorIndex&quot;:5,&quot;pos&quot;:0,&quot;transparency&quot;:0}],&quot;type&quot;:3},&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SHADOW_SCHEMECOLOR_INDEX" val="5"/>
  <p:tag name="KSO_WM_UNIT_USESOURCEFORMAT_APPLY" val="1"/>
</p:tagLst>
</file>

<file path=ppt/tags/tag10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0319_2*m_h_f*1_1_1"/>
  <p:tag name="KSO_WM_TEMPLATE_CATEGORY" val="diagram"/>
  <p:tag name="KSO_WM_TEMPLATE_INDEX" val="20230319"/>
  <p:tag name="KSO_WM_UNIT_LAYERLEVEL" val="1_1_1"/>
  <p:tag name="KSO_WM_TAG_VERSION" val="3.0"/>
  <p:tag name="KSO_WM_UNIT_TEXT_FILL_FORE_SCHEMECOLOR_INDEX_BRIGHTNESS" val="0.15"/>
  <p:tag name="KSO_WM_UNIT_TEXT_FILL_TYPE" val="1"/>
  <p:tag name="KSO_WM_DIAGRAM_GROUP_CODE" val="m1-1"/>
  <p:tag name="KSO_WM_DIAGRAM_VERSION" val="3"/>
  <p:tag name="KSO_WM_DIAGRAM_COLOR_TRICK" val="2"/>
  <p:tag name="KSO_WM_DIAGRAM_COLOR_TEXT_CAN_REMOVE" val="n"/>
  <p:tag name="KSO_WM_UNIT_PRESET_TEXT" val="单击此处输入你的正文"/>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0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0319_2*m_h_f*1_2_1"/>
  <p:tag name="KSO_WM_TEMPLATE_CATEGORY" val="diagram"/>
  <p:tag name="KSO_WM_TEMPLATE_INDEX" val="20230319"/>
  <p:tag name="KSO_WM_UNIT_LAYERLEVEL" val="1_1_1"/>
  <p:tag name="KSO_WM_TAG_VERSION" val="3.0"/>
  <p:tag name="KSO_WM_UNIT_TEXT_FILL_FORE_SCHEMECOLOR_INDEX_BRIGHTNESS" val="0.15"/>
  <p:tag name="KSO_WM_UNIT_TEXT_FILL_TYPE" val="1"/>
  <p:tag name="KSO_WM_DIAGRAM_GROUP_CODE" val="m1-1"/>
  <p:tag name="KSO_WM_DIAGRAM_VERSION" val="3"/>
  <p:tag name="KSO_WM_DIAGRAM_COLOR_TRICK" val="2"/>
  <p:tag name="KSO_WM_DIAGRAM_COLOR_TEXT_CAN_REMOVE" val="n"/>
  <p:tag name="KSO_WM_UNIT_PRESET_TEXT" val="单击此处输入你的正文"/>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0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0319_2*m_h_f*1_3_1"/>
  <p:tag name="KSO_WM_TEMPLATE_CATEGORY" val="diagram"/>
  <p:tag name="KSO_WM_TEMPLATE_INDEX" val="20230319"/>
  <p:tag name="KSO_WM_UNIT_LAYERLEVEL" val="1_1_1"/>
  <p:tag name="KSO_WM_TAG_VERSION" val="3.0"/>
  <p:tag name="KSO_WM_UNIT_TEXT_FILL_FORE_SCHEMECOLOR_INDEX_BRIGHTNESS" val="0.15"/>
  <p:tag name="KSO_WM_UNIT_TEXT_FILL_TYPE" val="1"/>
  <p:tag name="KSO_WM_DIAGRAM_GROUP_CODE" val="m1-1"/>
  <p:tag name="KSO_WM_DIAGRAM_VERSION" val="3"/>
  <p:tag name="KSO_WM_DIAGRAM_COLOR_TRICK" val="2"/>
  <p:tag name="KSO_WM_DIAGRAM_COLOR_TEXT_CAN_REMOVE" val="n"/>
  <p:tag name="KSO_WM_UNIT_PRESET_TEXT" val="单击此处输入你的正文"/>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70.4,&quot;left&quot;:78.75,&quot;top&quot;:92.8,&quot;width&quot;:832.9827589641434}"/>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1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SUBTYPE" val="d"/>
  <p:tag name="KSO_WM_UNIT_TYPE" val="m_h_i"/>
  <p:tag name="KSO_WM_UNIT_INDEX" val="1_1_1"/>
  <p:tag name="KSO_WM_DIAGRAM_MAX_ITEMCNT" val="6"/>
  <p:tag name="KSO_WM_DIAGRAM_MIN_ITEMCNT" val="2"/>
  <p:tag name="KSO_WM_DIAGRAM_VIRTUALLY_FRAME" val="{&quot;height&quot;:370.4,&quot;left&quot;:78.75,&quot;top&quot;:92.8,&quot;width&quot;:832.9827589641434}"/>
  <p:tag name="KSO_WM_DIAGRAM_COLOR_MATCH_VALUE" val="{&quot;shape&quot;:{&quot;fill&quot;:{&quot;gradient&quot;:[{&quot;brightness&quot;:0.4000000059604645,&quot;colorType&quot;:1,&quot;foreColorIndex&quot;:5,&quot;pos&quot;:0.1599999964237213,&quot;transparency&quot;:0},{&quot;brightness&quot;:0,&quot;colorType&quot;:1,&quot;foreColorIndex&quot;:5,&quot;pos&quot;: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UNIT_PRESET_TEXT" val="01"/>
  <p:tag name="KSO_WM_UNIT_SHADOW_SCHEMECOLOR_INDEX" val="5"/>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2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SUBTYPE" val="d"/>
  <p:tag name="KSO_WM_UNIT_TYPE" val="m_h_i"/>
  <p:tag name="KSO_WM_UNIT_INDEX" val="1_2_1"/>
  <p:tag name="KSO_WM_DIAGRAM_MAX_ITEMCNT" val="6"/>
  <p:tag name="KSO_WM_DIAGRAM_MIN_ITEMCNT" val="2"/>
  <p:tag name="KSO_WM_DIAGRAM_VIRTUALLY_FRAME" val="{&quot;height&quot;:370.4,&quot;left&quot;:78.75,&quot;top&quot;:92.8,&quot;width&quot;:832.9827589641434}"/>
  <p:tag name="KSO_WM_DIAGRAM_COLOR_MATCH_VALUE" val="{&quot;shape&quot;:{&quot;fill&quot;:{&quot;gradient&quot;:[{&quot;brightness&quot;:0.4000000059604645,&quot;colorType&quot;:1,&quot;foreColorIndex&quot;:8,&quot;pos&quot;:0.1599999964237213,&quot;transparency&quot;:0},{&quot;brightness&quot;:0,&quot;colorType&quot;:1,&quot;foreColorIndex&quot;:8,&quot;pos&quot;:1,&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UNIT_PRESET_TEXT" val="02"/>
  <p:tag name="KSO_WM_UNIT_SHADOW_SCHEMECOLOR_INDEX" val="8"/>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m_h_a"/>
  <p:tag name="KSO_WM_UNIT_INDEX" val="1_1_1"/>
  <p:tag name="KSO_WM_UNIT_ID" val="diagram20231068_2*m_h_a*1_1_1"/>
  <p:tag name="KSO_WM_TEMPLATE_CATEGORY" val="diagram"/>
  <p:tag name="KSO_WM_TEMPLATE_INDEX" val="20231068"/>
  <p:tag name="KSO_WM_UNIT_LAYERLEVEL" val="1_1_1"/>
  <p:tag name="KSO_WM_TAG_VERSION" val="3.0"/>
  <p:tag name="KSO_WM_DIAGRAM_GROUP_CODE" val="m1-1"/>
  <p:tag name="KSO_WM_DIAGRAM_VERSION" val="3"/>
  <p:tag name="KSO_WM_DIAGRAM_COLOR_TRICK" val="2"/>
  <p:tag name="KSO_WM_DIAGRAM_COLOR_TEXT_CAN_REMOVE" val="n"/>
  <p:tag name="KSO_WM_UNIT_VALUE" val="22"/>
  <p:tag name="KSO_WM_DIAGRAM_MAX_ITEMCNT" val="6"/>
  <p:tag name="KSO_WM_DIAGRAM_MIN_ITEMCNT" val="2"/>
  <p:tag name="KSO_WM_DIAGRAM_VIRTUALLY_FRAME" val="{&quot;height&quot;:370.4,&quot;left&quot;:78.75,&quot;top&quot;:92.8,&quot;width&quot;:832.982758964143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标题"/>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1068_2*m_h_f*1_1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VALUE" val="51"/>
  <p:tag name="KSO_WM_DIAGRAM_MAX_ITEMCNT" val="6"/>
  <p:tag name="KSO_WM_DIAGRAM_MIN_ITEMCNT" val="2"/>
  <p:tag name="KSO_WM_DIAGRAM_VIRTUALLY_FRAME" val="{&quot;height&quot;:370.4,&quot;left&quot;:78.75,&quot;top&quot;:92.8,&quot;width&quot;:832.982758964143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10;你的智能图形项正文"/>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3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SUBTYPE" val="d"/>
  <p:tag name="KSO_WM_UNIT_TYPE" val="m_h_i"/>
  <p:tag name="KSO_WM_UNIT_INDEX" val="1_3_1"/>
  <p:tag name="KSO_WM_DIAGRAM_MAX_ITEMCNT" val="6"/>
  <p:tag name="KSO_WM_DIAGRAM_MIN_ITEMCNT" val="2"/>
  <p:tag name="KSO_WM_DIAGRAM_VIRTUALLY_FRAME" val="{&quot;height&quot;:370.4,&quot;left&quot;:78.75,&quot;top&quot;:92.8,&quot;width&quot;:832.9827589641434}"/>
  <p:tag name="KSO_WM_DIAGRAM_COLOR_MATCH_VALUE" val="{&quot;shape&quot;:{&quot;fill&quot;:{&quot;gradient&quot;:[{&quot;brightness&quot;:0.4000000059604645,&quot;colorType&quot;:1,&quot;foreColorIndex&quot;:5,&quot;pos&quot;:0.1599999964237213,&quot;transparency&quot;:0},{&quot;brightness&quot;:0,&quot;colorType&quot;:1,&quot;foreColorIndex&quot;:5,&quot;pos&quot;: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UNIT_PRESET_TEXT" val="03"/>
  <p:tag name="KSO_WM_UNIT_SHADOW_SCHEMECOLOR_INDEX" val="5"/>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1_2"/>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TYPE" val="m_h_i"/>
  <p:tag name="KSO_WM_UNIT_INDEX" val="1_1_2"/>
  <p:tag name="KSO_WM_DIAGRAM_MAX_ITEMCNT" val="6"/>
  <p:tag name="KSO_WM_DIAGRAM_MIN_ITEMCNT" val="2"/>
  <p:tag name="KSO_WM_DIAGRAM_VIRTUALLY_FRAME" val="{&quot;height&quot;:370.4,&quot;left&quot;:78.75,&quot;top&quot;:92.8,&quot;width&quot;:832.982758964143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m_h_a"/>
  <p:tag name="KSO_WM_UNIT_INDEX" val="1_2_1"/>
  <p:tag name="KSO_WM_UNIT_ID" val="diagram20231068_2*m_h_a*1_2_1"/>
  <p:tag name="KSO_WM_TEMPLATE_CATEGORY" val="diagram"/>
  <p:tag name="KSO_WM_TEMPLATE_INDEX" val="20231068"/>
  <p:tag name="KSO_WM_UNIT_LAYERLEVEL" val="1_1_1"/>
  <p:tag name="KSO_WM_TAG_VERSION" val="3.0"/>
  <p:tag name="KSO_WM_DIAGRAM_GROUP_CODE" val="m1-1"/>
  <p:tag name="KSO_WM_DIAGRAM_VERSION" val="3"/>
  <p:tag name="KSO_WM_DIAGRAM_COLOR_TRICK" val="2"/>
  <p:tag name="KSO_WM_DIAGRAM_COLOR_TEXT_CAN_REMOVE" val="n"/>
  <p:tag name="KSO_WM_DIAGRAM_MAX_ITEMCNT" val="6"/>
  <p:tag name="KSO_WM_DIAGRAM_MIN_ITEMCNT" val="2"/>
  <p:tag name="KSO_WM_DIAGRAM_VIRTUALLY_FRAME" val="{&quot;height&quot;:370.4,&quot;left&quot;:78.75,&quot;top&quot;:92.8,&quot;width&quot;:832.982758964143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标题"/>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1068_2*m_h_f*1_2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DIAGRAM_MAX_ITEMCNT" val="6"/>
  <p:tag name="KSO_WM_DIAGRAM_MIN_ITEMCNT" val="2"/>
  <p:tag name="KSO_WM_DIAGRAM_VIRTUALLY_FRAME" val="{&quot;height&quot;:370.4,&quot;left&quot;:78.75,&quot;top&quot;:92.8,&quot;width&quot;:832.982758964143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10;你的智能图形项正文"/>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2_2"/>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TYPE" val="m_h_i"/>
  <p:tag name="KSO_WM_UNIT_INDEX" val="1_2_2"/>
  <p:tag name="KSO_WM_DIAGRAM_MAX_ITEMCNT" val="6"/>
  <p:tag name="KSO_WM_DIAGRAM_MIN_ITEMCNT" val="2"/>
  <p:tag name="KSO_WM_DIAGRAM_VIRTUALLY_FRAME" val="{&quot;height&quot;:370.4,&quot;left&quot;:78.75,&quot;top&quot;:92.8,&quot;width&quot;:832.9827589641434}"/>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8"/>
  <p:tag name="KSO_WM_UNIT_LINE_FILL_TYPE" val="2"/>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m_h_a"/>
  <p:tag name="KSO_WM_UNIT_INDEX" val="1_3_1"/>
  <p:tag name="KSO_WM_UNIT_ID" val="diagram20231068_2*m_h_a*1_3_1"/>
  <p:tag name="KSO_WM_TEMPLATE_CATEGORY" val="diagram"/>
  <p:tag name="KSO_WM_TEMPLATE_INDEX" val="20231068"/>
  <p:tag name="KSO_WM_UNIT_LAYERLEVEL" val="1_1_1"/>
  <p:tag name="KSO_WM_TAG_VERSION" val="3.0"/>
  <p:tag name="KSO_WM_DIAGRAM_GROUP_CODE" val="m1-1"/>
  <p:tag name="KSO_WM_DIAGRAM_VERSION" val="3"/>
  <p:tag name="KSO_WM_DIAGRAM_COLOR_TRICK" val="2"/>
  <p:tag name="KSO_WM_DIAGRAM_COLOR_TEXT_CAN_REMOVE" val="n"/>
  <p:tag name="KSO_WM_DIAGRAM_MAX_ITEMCNT" val="6"/>
  <p:tag name="KSO_WM_DIAGRAM_MIN_ITEMCNT" val="2"/>
  <p:tag name="KSO_WM_DIAGRAM_VIRTUALLY_FRAME" val="{&quot;height&quot;:370.4,&quot;left&quot;:78.75,&quot;top&quot;:92.8,&quot;width&quot;:832.982758964143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标题"/>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1068_2*m_h_f*1_3_1"/>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DIAGRAM_MAX_ITEMCNT" val="6"/>
  <p:tag name="KSO_WM_DIAGRAM_MIN_ITEMCNT" val="2"/>
  <p:tag name="KSO_WM_DIAGRAM_VIRTUALLY_FRAME" val="{&quot;height&quot;:370.4,&quot;left&quot;:78.75,&quot;top&quot;:92.8,&quot;width&quot;:832.982758964143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10;你的智能图形项正文"/>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1068_2*m_h_i*1_3_2"/>
  <p:tag name="KSO_WM_TEMPLATE_CATEGORY" val="diagram"/>
  <p:tag name="KSO_WM_TEMPLATE_INDEX" val="20231068"/>
  <p:tag name="KSO_WM_UNIT_LAYERLEVEL" val="1_1_1"/>
  <p:tag name="KSO_WM_TAG_VERSION" val="3.0"/>
  <p:tag name="KSO_WM_DIAGRAM_VERSION" val="3"/>
  <p:tag name="KSO_WM_DIAGRAM_COLOR_TRICK" val="2"/>
  <p:tag name="KSO_WM_DIAGRAM_COLOR_TEXT_CAN_REMOVE" val="n"/>
  <p:tag name="KSO_WM_UNIT_TYPE" val="m_h_i"/>
  <p:tag name="KSO_WM_UNIT_INDEX" val="1_3_2"/>
  <p:tag name="KSO_WM_DIAGRAM_MAX_ITEMCNT" val="6"/>
  <p:tag name="KSO_WM_DIAGRAM_MIN_ITEMCNT" val="2"/>
  <p:tag name="KSO_WM_DIAGRAM_VIRTUALLY_FRAME" val="{&quot;height&quot;:370.4,&quot;left&quot;:78.75,&quot;top&quot;:92.8,&quot;width&quot;:832.982758964143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319_2*m_h_a*1_2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2"/>
  <p:tag name="KSO_WM_DIAGRAM_COLOR_TEXT_CAN_REMOVE" val="n"/>
  <p:tag name="KSO_WM_UNIT_VALUE" val="6"/>
  <p:tag name="KSO_WM_UNIT_PRESET_TEXT" val="添加标题"/>
  <p:tag name="KSO_WM_UNIT_FILL_FORE_SCHEMECOLOR_INDEX" val="8"/>
  <p:tag name="KSO_WM_UNIT_LINE_FORE_SCHEMECOLOR_INDEX" val="8"/>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8,&quot;pos&quot;:0.47999998927116394,&quot;transparency&quot;:0},{&quot;brightness&quot;:0.4000000059604645,&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638_1*l_h_i*1_2_2"/>
  <p:tag name="KSO_WM_TEMPLATE_CATEGORY" val="diagram"/>
  <p:tag name="KSO_WM_TEMPLATE_INDEX" val="20231638"/>
  <p:tag name="KSO_WM_UNIT_LAYERLEVEL" val="1_1_1"/>
  <p:tag name="KSO_WM_TAG_VERSION" val="3.0"/>
  <p:tag name="KSO_WM_DIAGRAM_MAX_ITEMCNT" val="3"/>
  <p:tag name="KSO_WM_DIAGRAM_MIN_ITEMCNT" val="2"/>
  <p:tag name="KSO_WM_DIAGRAM_VIRTUALLY_FRAME" val="{&quot;height&quot;:387.20007324218756,&quot;left&quot;:54.79998779296875,&quot;top&quot;:119.15000274898497,&quot;width&quot;:850.4000244140625}"/>
  <p:tag name="KSO_WM_DIAGRAM_COLOR_MATCH_VALUE" val="{&quot;shape&quot;:{&quot;fill&quot;:{&quot;gradient&quot;:[{&quot;brightness&quot;:0.949999988079071,&quot;colorType&quot;:1,&quot;foreColorIndex&quot;:5,&quot;pos&quot;:0,&quot;transparency&quot;:1},{&quot;brightness&quot;:0.800000011920929,&quot;colorType&quot;:1,&quot;foreColorIndex&quot;:5,&quot;pos&quot;:1,&quot;transparency&quot;:0.800000011920929}],&quot;type&quot;:3},&quot;glow&quot;:{&quot;colorType&quot;:0},&quot;line&quot;:{&quot;gradient&quot;:[{&quot;brightness&quot;:0.800000011920929,&quot;colorType&quot;:1,&quot;foreColorIndex&quot;:5,&quot;pos&quot;:0,&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UNIT_LINE_FORE_SCHEMECOLOR_INDEX" val="5"/>
  <p:tag name="KSO_WM_UNIT_TEXT_FILL_FORE_SCHEMECOLOR_INDEX" val="13"/>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319_2*m_h_a*1_2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2"/>
  <p:tag name="KSO_WM_DIAGRAM_COLOR_TEXT_CAN_REMOVE" val="n"/>
  <p:tag name="KSO_WM_UNIT_VALUE" val="6"/>
  <p:tag name="KSO_WM_UNIT_PRESET_TEXT" val="添加标题"/>
  <p:tag name="KSO_WM_UNIT_FILL_FORE_SCHEMECOLOR_INDEX" val="8"/>
  <p:tag name="KSO_WM_UNIT_LINE_FORE_SCHEMECOLOR_INDEX" val="8"/>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8,&quot;pos&quot;:0.47999998927116394,&quot;transparency&quot;:0},{&quot;brightness&quot;:0.4000000059604645,&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1"/>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_BRIGHTNESS" val="-0.5"/>
  <p:tag name="KSO_WM_UNIT_TEXT_FILL_FORE_SCHEMECOLOR_INDEX" val="14"/>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345.95,&quot;left&quot;:46.95,&quot;top&quot;:86.75,&quot;width&quot;:863.65}"/>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DIAGRAM_VERSION" val="3"/>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0935_1*l_h_i*1_2_1"/>
  <p:tag name="KSO_WM_TEMPLATE_CATEGORY" val="diagram"/>
  <p:tag name="KSO_WM_TEMPLATE_INDEX" val="20230935"/>
  <p:tag name="KSO_WM_UNIT_LAYERLEVEL" val="1_1_1"/>
  <p:tag name="KSO_WM_TAG_VERSION" val="3.0"/>
  <p:tag name="KSO_WM_UNIT_FILL_FORE_SCHEMECOLOR_INDEX" val="8"/>
  <p:tag name="KSO_WM_DIAGRAM_MAX_ITEMCNT" val="4"/>
  <p:tag name="KSO_WM_DIAGRAM_MIN_ITEMCNT" val="4"/>
  <p:tag name="KSO_WM_DIAGRAM_VIRTUALLY_FRAME" val="{&quot;height&quot;:345.95,&quot;left&quot;:46.95,&quot;top&quot;:86.75,&quot;width&quot;:863.65}"/>
  <p:tag name="KSO_WM_DIAGRAM_COLOR_MATCH_VALUE" val="{&quot;shape&quot;:{&quot;fill&quot;:{&quot;gradient&quot;:[{&quot;brightness&quot;:0.20000000298023224,&quot;colorType&quot;:1,&quot;foreColorIndex&quot;:8,&quot;pos&quot;:0,&quot;transparency&quot;:0},{&quot;brightness&quot;:0,&quot;colorType&quot;:1,&quot;foreColorIndex&quot;:8,&quot;pos&quot;:1,&quot;transparency&quot;:0}],&quot;type&quot;:3},&quot;glow&quot;:{&quot;colorType&quot;:0},&quot;line&quot;:{&quot;type&quot;:0},&quot;shadow&quot;:{&quot;brightness&quot;:-0.25,&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8"/>
  <p:tag name="KSO_WM_UNIT_TEXT_FILL_FORE_SCHEMECOLOR_INDEX" val="1"/>
  <p:tag name="KSO_WM_UNIT_TEXT_FILL_TYPE" val="1"/>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DIAGRAM_VERSION" val="3"/>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0935_1*l_h_i*1_4_1"/>
  <p:tag name="KSO_WM_TEMPLATE_CATEGORY" val="diagram"/>
  <p:tag name="KSO_WM_TEMPLATE_INDEX" val="20230935"/>
  <p:tag name="KSO_WM_UNIT_LAYERLEVEL" val="1_1_1"/>
  <p:tag name="KSO_WM_TAG_VERSION" val="3.0"/>
  <p:tag name="KSO_WM_UNIT_FILL_FORE_SCHEMECOLOR_INDEX" val="7"/>
  <p:tag name="KSO_WM_DIAGRAM_MAX_ITEMCNT" val="4"/>
  <p:tag name="KSO_WM_DIAGRAM_MIN_ITEMCNT" val="4"/>
  <p:tag name="KSO_WM_DIAGRAM_VIRTUALLY_FRAME" val="{&quot;height&quot;:345.95,&quot;left&quot;:46.95,&quot;top&quot;:86.75,&quot;width&quot;:863.65}"/>
  <p:tag name="KSO_WM_DIAGRAM_COLOR_MATCH_VALUE" val="{&quot;shape&quot;:{&quot;fill&quot;:{&quot;gradient&quot;:[{&quot;brightness&quot;:0.20000000298023224,&quot;colorType&quot;:1,&quot;foreColorIndex&quot;:7,&quot;pos&quot;:0,&quot;transparency&quot;:0},{&quot;brightness&quot;:0,&quot;colorType&quot;:1,&quot;foreColorIndex&quot;:7,&quot;pos&quot;:1,&quot;transparency&quot;:0}],&quot;type&quot;:3},&quot;glow&quot;:{&quot;colorType&quot;:0},&quot;line&quot;:{&quot;type&quot;:0},&quot;shadow&quot;:{&quot;brightness&quot;:-0.25,&quot;colorType&quot;:1,&quot;foreColorIndex&quot;:7,&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7"/>
  <p:tag name="KSO_WM_UNIT_TEXT_FILL_FORE_SCHEMECOLOR_INDEX" val="1"/>
  <p:tag name="KSO_WM_UNIT_TEXT_FILL_TYPE" val="1"/>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DIAGRAM_VERSION" val="3"/>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0935_1*l_h_i*1_3_1"/>
  <p:tag name="KSO_WM_TEMPLATE_CATEGORY" val="diagram"/>
  <p:tag name="KSO_WM_TEMPLATE_INDEX" val="20230935"/>
  <p:tag name="KSO_WM_UNIT_LAYERLEVEL" val="1_1_1"/>
  <p:tag name="KSO_WM_TAG_VERSION" val="3.0"/>
  <p:tag name="KSO_WM_UNIT_FILL_FORE_SCHEMECOLOR_INDEX" val="6"/>
  <p:tag name="KSO_WM_DIAGRAM_MAX_ITEMCNT" val="4"/>
  <p:tag name="KSO_WM_DIAGRAM_MIN_ITEMCNT" val="4"/>
  <p:tag name="KSO_WM_DIAGRAM_VIRTUALLY_FRAME" val="{&quot;height&quot;:345.95,&quot;left&quot;:46.95,&quot;top&quot;:86.75,&quot;width&quot;:863.65}"/>
  <p:tag name="KSO_WM_DIAGRAM_COLOR_MATCH_VALUE" val="{&quot;shape&quot;:{&quot;fill&quot;:{&quot;gradient&quot;:[{&quot;brightness&quot;:0.20000000298023224,&quot;colorType&quot;:1,&quot;foreColorIndex&quot;:6,&quot;pos&quot;:0,&quot;transparency&quot;:0},{&quot;brightness&quot;:0,&quot;colorType&quot;:1,&quot;foreColorIndex&quot;:6,&quot;pos&quot;:1,&quot;transparency&quot;:0}],&quot;type&quot;:3},&quot;glow&quot;:{&quot;colorType&quot;:0},&quot;line&quot;:{&quot;type&quot;:0},&quot;shadow&quot;:{&quot;brightness&quot;:-0.25,&quot;colorType&quot;:1,&quot;foreColorIndex&quot;:6,&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6"/>
  <p:tag name="KSO_WM_UNIT_TEXT_FILL_FORE_SCHEMECOLOR_INDEX" val="1"/>
  <p:tag name="KSO_WM_UNIT_TEXT_FILL_TYPE" val="1"/>
  <p:tag name="KSO_WM_UNIT_USESOURCEFORMAT_APPLY" val="1"/>
</p:tagLst>
</file>

<file path=ppt/tags/tag133.xml><?xml version="1.0" encoding="utf-8"?>
<p:tagLst xmlns:a="http://schemas.openxmlformats.org/drawingml/2006/main" xmlns:r="http://schemas.openxmlformats.org/officeDocument/2006/relationships" xmlns:p="http://schemas.openxmlformats.org/presentationml/2006/main">
  <p:tag name="KSO_WM_DIAGRAM_VERSION" val="3"/>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0935_1*l_h_i*1_1_2"/>
  <p:tag name="KSO_WM_TEMPLATE_CATEGORY" val="diagram"/>
  <p:tag name="KSO_WM_TEMPLATE_INDEX" val="20230935"/>
  <p:tag name="KSO_WM_UNIT_LAYERLEVEL" val="1_1_1"/>
  <p:tag name="KSO_WM_TAG_VERSION" val="3.0"/>
  <p:tag name="KSO_WM_UNIT_FILL_FORE_SCHEMECOLOR_INDEX" val="5"/>
  <p:tag name="KSO_WM_DIAGRAM_MAX_ITEMCNT" val="4"/>
  <p:tag name="KSO_WM_DIAGRAM_MIN_ITEMCNT" val="4"/>
  <p:tag name="KSO_WM_DIAGRAM_VIRTUALLY_FRAME" val="{&quot;height&quot;:345.95,&quot;left&quot;:46.95,&quot;top&quot;:86.75,&quot;width&quot;:863.65}"/>
  <p:tag name="KSO_WM_DIAGRAM_COLOR_MATCH_VALUE" val="{&quot;shape&quot;:{&quot;fill&quot;:{&quot;gradient&quot;:[{&quot;brightness&quot;:0,&quot;colorType&quot;:1,&quot;foreColorIndex&quot;:5,&quot;pos&quot;:1,&quot;transparency&quot;:0},{&quot;brightness&quot;:0.20000000298023224,&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1"/>
  <p:tag name="KSO_WM_UNIT_TEXT_FILL_TYPE" val="1"/>
  <p:tag name="KSO_WM_UNIT_USESOURCEFORMAT_APPLY" val="1"/>
</p:tagLst>
</file>

<file path=ppt/tags/tag134.xml><?xml version="1.0" encoding="utf-8"?>
<p:tagLst xmlns:a="http://schemas.openxmlformats.org/drawingml/2006/main" xmlns:r="http://schemas.openxmlformats.org/officeDocument/2006/relationships" xmlns:p="http://schemas.openxmlformats.org/presentationml/2006/main">
  <p:tag name="KSO_WM_DIAGRAM_VERSION" val="3"/>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30935_1*l_h_x*1_4_1"/>
  <p:tag name="KSO_WM_TEMPLATE_CATEGORY" val="diagram"/>
  <p:tag name="KSO_WM_TEMPLATE_INDEX" val="20230935"/>
  <p:tag name="KSO_WM_UNIT_LAYERLEVEL" val="1_1_1"/>
  <p:tag name="KSO_WM_TAG_VERSION" val="3.0"/>
  <p:tag name="KSO_WM_DIAGRAM_MAX_ITEMCNT" val="4"/>
  <p:tag name="KSO_WM_DIAGRAM_MIN_ITEMCNT" val="4"/>
  <p:tag name="KSO_WM_DIAGRAM_VIRTUALLY_FRAME" val="{&quot;height&quot;:345.95,&quot;left&quot;:46.95,&quot;top&quot;:86.75,&quot;width&quot;:863.65}"/>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7,&quot;transparency&quot;:0.6000000238418579},&quot;threeD&quot;:{&quot;curvedSurface&quot;:{&quot;brightness&quot;:0,&quot;colorType&quot;:2,&quot;rgb&quot;:&quot;#000000&quot;},&quot;depth&quot;:{&quot;colorType&quot;:0}}},&quot;text&quot;:{&quot;fill&quot;:{},&quot;glow&quot;:{},&quot;line&quot;:{},&quot;shadow&quot;:{},&quot;threeD&quot;:{}}}"/>
  <p:tag name="KSO_WM_UNIT_SHADOW_SCHEMECOLOR_INDEX" val="7"/>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DIAGRAM_VERSION" val="3"/>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0935_1*l_h_x*1_2_1"/>
  <p:tag name="KSO_WM_TEMPLATE_CATEGORY" val="diagram"/>
  <p:tag name="KSO_WM_TEMPLATE_INDEX" val="20230935"/>
  <p:tag name="KSO_WM_UNIT_LAYERLEVEL" val="1_1_1"/>
  <p:tag name="KSO_WM_TAG_VERSION" val="3.0"/>
  <p:tag name="KSO_WM_DIAGRAM_MAX_ITEMCNT" val="4"/>
  <p:tag name="KSO_WM_DIAGRAM_MIN_ITEMCNT" val="4"/>
  <p:tag name="KSO_WM_DIAGRAM_VIRTUALLY_FRAME" val="{&quot;height&quot;:345.95,&quot;left&quot;:46.95,&quot;top&quot;:86.75,&quot;width&quot;:863.65}"/>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8,&quot;transparency&quot;:0.6000000238418579},&quot;threeD&quot;:{&quot;curvedSurface&quot;:{&quot;brightness&quot;:0,&quot;colorType&quot;:2,&quot;rgb&quot;:&quot;#000000&quot;},&quot;depth&quot;:{&quot;colorType&quot;:0}}},&quot;text&quot;:{&quot;fill&quot;:{},&quot;glow&quot;:{},&quot;line&quot;:{},&quot;shadow&quot;:{},&quot;threeD&quot;:{}}}"/>
  <p:tag name="KSO_WM_UNIT_SHADOW_SCHEMECOLOR_INDEX" val="8"/>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DIAGRAM_VERSION" val="3"/>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30935_1*l_h_x*1_3_1"/>
  <p:tag name="KSO_WM_TEMPLATE_CATEGORY" val="diagram"/>
  <p:tag name="KSO_WM_TEMPLATE_INDEX" val="20230935"/>
  <p:tag name="KSO_WM_UNIT_LAYERLEVEL" val="1_1_1"/>
  <p:tag name="KSO_WM_TAG_VERSION" val="3.0"/>
  <p:tag name="KSO_WM_DIAGRAM_MAX_ITEMCNT" val="4"/>
  <p:tag name="KSO_WM_DIAGRAM_MIN_ITEMCNT" val="4"/>
  <p:tag name="KSO_WM_DIAGRAM_VIRTUALLY_FRAME" val="{&quot;height&quot;:345.95,&quot;left&quot;:46.95,&quot;top&quot;:86.75,&quot;width&quot;:863.65}"/>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6,&quot;transparency&quot;:0.6000000238418579},&quot;threeD&quot;:{&quot;curvedSurface&quot;:{&quot;brightness&quot;:0,&quot;colorType&quot;:2,&quot;rgb&quot;:&quot;#000000&quot;},&quot;depth&quot;:{&quot;colorType&quot;:0}}},&quot;text&quot;:{&quot;fill&quot;:{},&quot;glow&quot;:{},&quot;line&quot;:{},&quot;shadow&quot;:{},&quot;threeD&quot;:{}}}"/>
  <p:tag name="KSO_WM_UNIT_SHADOW_SCHEMECOLOR_INDEX" val="6"/>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DIAGRAM_VERSION" val="3"/>
  <p:tag name="KSO_WM_UNIT_VALUE" val="120*12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0935_1*l_h_x*1_1_1"/>
  <p:tag name="KSO_WM_TEMPLATE_CATEGORY" val="diagram"/>
  <p:tag name="KSO_WM_TEMPLATE_INDEX" val="20230935"/>
  <p:tag name="KSO_WM_UNIT_LAYERLEVEL" val="1_1_1"/>
  <p:tag name="KSO_WM_TAG_VERSION" val="3.0"/>
  <p:tag name="KSO_WM_DIAGRAM_MAX_ITEMCNT" val="4"/>
  <p:tag name="KSO_WM_DIAGRAM_MIN_ITEMCNT" val="4"/>
  <p:tag name="KSO_WM_DIAGRAM_VIRTUALLY_FRAME" val="{&quot;height&quot;:345.95,&quot;left&quot;:46.95,&quot;top&quot;:86.75,&quot;width&quot;:863.65}"/>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20000000298023224}],&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glow&quot;:{},&quot;line&quot;:{},&quot;shadow&quot;:{},&quot;threeD&quot;:{}}}"/>
  <p:tag name="KSO_WM_UNIT_SHADOW_SCHEMECOLOR_INDEX" val="5"/>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35_1*l_h_f*1_1_1"/>
  <p:tag name="KSO_WM_TEMPLATE_CATEGORY" val="diagram"/>
  <p:tag name="KSO_WM_TEMPLATE_INDEX" val="20230935"/>
  <p:tag name="KSO_WM_UNIT_LAYERLEVEL" val="1_1_1"/>
  <p:tag name="KSO_WM_TAG_VERSION" val="3.0"/>
  <p:tag name="KSO_WM_DIAGRAM_VERSION" val="3"/>
  <p:tag name="KSO_WM_DIAGRAM_GROUP_CODE" val="l1-1"/>
  <p:tag name="KSO_WM_UNIT_PRESET_TEXT" val="单击此处输入你的智能图形项正文文字是您思想的提炼"/>
  <p:tag name="KSO_WM_DIAGRAM_MAX_ITEMCNT" val="4"/>
  <p:tag name="KSO_WM_DIAGRAM_MIN_ITEMCNT" val="4"/>
  <p:tag name="KSO_WM_DIAGRAM_VIRTUALLY_FRAME" val="{&quot;height&quot;:345.95,&quot;left&quot;:46.95,&quot;top&quot;:86.75,&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l_h_a"/>
  <p:tag name="KSO_WM_UNIT_INDEX" val="1_1_1"/>
  <p:tag name="KSO_WM_UNIT_ID" val="diagram20230935_1*l_h_a*1_1_1"/>
  <p:tag name="KSO_WM_TEMPLATE_CATEGORY" val="diagram"/>
  <p:tag name="KSO_WM_TEMPLATE_INDEX" val="20230935"/>
  <p:tag name="KSO_WM_UNIT_LAYERLEVEL" val="1_1_1"/>
  <p:tag name="KSO_WM_TAG_VERSION" val="3.0"/>
  <p:tag name="KSO_WM_DIAGRAM_VERSION" val="3"/>
  <p:tag name="KSO_WM_DIAGRAM_GROUP_CODE" val="l1-1"/>
  <p:tag name="KSO_WM_UNIT_PRESET_TEXT" val="添加项标题"/>
  <p:tag name="KSO_WM_UNIT_TEXT_FILL_FORE_SCHEMECOLOR_INDEX" val="5"/>
  <p:tag name="KSO_WM_DIAGRAM_MAX_ITEMCNT" val="4"/>
  <p:tag name="KSO_WM_DIAGRAM_MIN_ITEMCNT" val="4"/>
  <p:tag name="KSO_WM_DIAGRAM_VIRTUALLY_FRAME" val="{&quot;height&quot;:345.95,&quot;left&quot;:46.95,&quot;top&quot;:86.75,&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35_1*l_h_f*1_2_1"/>
  <p:tag name="KSO_WM_TEMPLATE_CATEGORY" val="diagram"/>
  <p:tag name="KSO_WM_TEMPLATE_INDEX" val="20230935"/>
  <p:tag name="KSO_WM_UNIT_LAYERLEVEL" val="1_1_1"/>
  <p:tag name="KSO_WM_TAG_VERSION" val="3.0"/>
  <p:tag name="KSO_WM_DIAGRAM_VERSION" val="3"/>
  <p:tag name="KSO_WM_DIAGRAM_GROUP_CODE" val="l1-1"/>
  <p:tag name="KSO_WM_UNIT_PRESET_TEXT" val="单击此处输入你的智能图形项正文文字是您思想的提炼"/>
  <p:tag name="KSO_WM_DIAGRAM_MAX_ITEMCNT" val="4"/>
  <p:tag name="KSO_WM_DIAGRAM_MIN_ITEMCNT" val="4"/>
  <p:tag name="KSO_WM_DIAGRAM_VIRTUALLY_FRAME" val="{&quot;height&quot;:345.95,&quot;left&quot;:46.95,&quot;top&quot;:86.75,&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35_1*l_h_a*1_2_1"/>
  <p:tag name="KSO_WM_TEMPLATE_CATEGORY" val="diagram"/>
  <p:tag name="KSO_WM_TEMPLATE_INDEX" val="20230935"/>
  <p:tag name="KSO_WM_UNIT_LAYERLEVEL" val="1_1_1"/>
  <p:tag name="KSO_WM_TAG_VERSION" val="3.0"/>
  <p:tag name="KSO_WM_DIAGRAM_VERSION" val="3"/>
  <p:tag name="KSO_WM_DIAGRAM_GROUP_CODE" val="l1-1"/>
  <p:tag name="KSO_WM_UNIT_PRESET_TEXT" val="添加项标题"/>
  <p:tag name="KSO_WM_UNIT_TEXT_FILL_FORE_SCHEMECOLOR_INDEX" val="8"/>
  <p:tag name="KSO_WM_DIAGRAM_MAX_ITEMCNT" val="4"/>
  <p:tag name="KSO_WM_DIAGRAM_MIN_ITEMCNT" val="4"/>
  <p:tag name="KSO_WM_DIAGRAM_VIRTUALLY_FRAME" val="{&quot;height&quot;:345.95,&quot;left&quot;:46.95,&quot;top&quot;:86.75,&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0935_1*l_h_f*1_4_1"/>
  <p:tag name="KSO_WM_TEMPLATE_CATEGORY" val="diagram"/>
  <p:tag name="KSO_WM_TEMPLATE_INDEX" val="20230935"/>
  <p:tag name="KSO_WM_UNIT_LAYERLEVEL" val="1_1_1"/>
  <p:tag name="KSO_WM_TAG_VERSION" val="3.0"/>
  <p:tag name="KSO_WM_DIAGRAM_VERSION" val="3"/>
  <p:tag name="KSO_WM_DIAGRAM_GROUP_CODE" val="l1-1"/>
  <p:tag name="KSO_WM_UNIT_PRESET_TEXT" val="单击此处输入你的智能图形项正文文字是您思想的提炼"/>
  <p:tag name="KSO_WM_DIAGRAM_MAX_ITEMCNT" val="4"/>
  <p:tag name="KSO_WM_DIAGRAM_MIN_ITEMCNT" val="4"/>
  <p:tag name="KSO_WM_DIAGRAM_VIRTUALLY_FRAME" val="{&quot;height&quot;:345.95,&quot;left&quot;:46.95,&quot;top&quot;:86.75,&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0935_1*l_h_a*1_4_1"/>
  <p:tag name="KSO_WM_TEMPLATE_CATEGORY" val="diagram"/>
  <p:tag name="KSO_WM_TEMPLATE_INDEX" val="20230935"/>
  <p:tag name="KSO_WM_UNIT_LAYERLEVEL" val="1_1_1"/>
  <p:tag name="KSO_WM_TAG_VERSION" val="3.0"/>
  <p:tag name="KSO_WM_DIAGRAM_VERSION" val="3"/>
  <p:tag name="KSO_WM_DIAGRAM_GROUP_CODE" val="l1-1"/>
  <p:tag name="KSO_WM_UNIT_PRESET_TEXT" val="添加项标题"/>
  <p:tag name="KSO_WM_UNIT_TEXT_FILL_FORE_SCHEMECOLOR_INDEX" val="7"/>
  <p:tag name="KSO_WM_DIAGRAM_MAX_ITEMCNT" val="4"/>
  <p:tag name="KSO_WM_DIAGRAM_MIN_ITEMCNT" val="4"/>
  <p:tag name="KSO_WM_DIAGRAM_VIRTUALLY_FRAME" val="{&quot;height&quot;:345.95,&quot;left&quot;:46.95,&quot;top&quot;:86.75,&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35_1*l_h_f*1_3_1"/>
  <p:tag name="KSO_WM_TEMPLATE_CATEGORY" val="diagram"/>
  <p:tag name="KSO_WM_TEMPLATE_INDEX" val="20230935"/>
  <p:tag name="KSO_WM_UNIT_LAYERLEVEL" val="1_1_1"/>
  <p:tag name="KSO_WM_TAG_VERSION" val="3.0"/>
  <p:tag name="KSO_WM_DIAGRAM_VERSION" val="3"/>
  <p:tag name="KSO_WM_DIAGRAM_GROUP_CODE" val="l1-1"/>
  <p:tag name="KSO_WM_UNIT_PRESET_TEXT" val="单击此处输入你的智能图形项正文文字是您思想的提炼"/>
  <p:tag name="KSO_WM_DIAGRAM_MAX_ITEMCNT" val="4"/>
  <p:tag name="KSO_WM_DIAGRAM_MIN_ITEMCNT" val="4"/>
  <p:tag name="KSO_WM_DIAGRAM_VIRTUALLY_FRAME" val="{&quot;height&quot;:345.95,&quot;left&quot;:46.95,&quot;top&quot;:86.75,&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35_1*l_h_a*1_3_1"/>
  <p:tag name="KSO_WM_TEMPLATE_CATEGORY" val="diagram"/>
  <p:tag name="KSO_WM_TEMPLATE_INDEX" val="20230935"/>
  <p:tag name="KSO_WM_UNIT_LAYERLEVEL" val="1_1_1"/>
  <p:tag name="KSO_WM_TAG_VERSION" val="3.0"/>
  <p:tag name="KSO_WM_DIAGRAM_VERSION" val="3"/>
  <p:tag name="KSO_WM_DIAGRAM_GROUP_CODE" val="l1-1"/>
  <p:tag name="KSO_WM_UNIT_PRESET_TEXT" val="添加项标题"/>
  <p:tag name="KSO_WM_UNIT_TEXT_FILL_FORE_SCHEMECOLOR_INDEX" val="6"/>
  <p:tag name="KSO_WM_DIAGRAM_MAX_ITEMCNT" val="4"/>
  <p:tag name="KSO_WM_DIAGRAM_MIN_ITEMCNT" val="4"/>
  <p:tag name="KSO_WM_DIAGRAM_VIRTUALLY_FRAME" val="{&quot;height&quot;:345.95,&quot;left&quot;:46.95,&quot;top&quot;:86.75,&quot;width&quot;:863.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UNIT_COMPATIBLE" val="0"/>
  <p:tag name="KSO_WM_UNIT_DIAGRAM_ISREFERUNIT" val="0"/>
  <p:tag name="KSO_WM_TEMPLATE_INDEX" val="20231438"/>
  <p:tag name="KSO_WM_TAG_VERSION" val="3.0"/>
  <p:tag name="KSO_WM_DIAGRAM_MAX_ITEMCNT" val="6"/>
  <p:tag name="KSO_WM_DIAGRAM_VIRTUALLY_FRAME" val="{&quot;height&quot;:330.2783508300781,&quot;left&quot;:54.5,&quot;top&quot;:127.04161198653574,&quot;width&quot;:851.6}"/>
  <p:tag name="KSO_WM_DIAGRAM_VERSION" val="3"/>
  <p:tag name="KSO_WM_DIAGRAM_COLOR_TEXT_CAN_REMOVE" val="n"/>
  <p:tag name="KSO_WM_UNIT_SUBTYPE" val="a"/>
  <p:tag name="KSO_WM_UNIT_NOCLEAR" val="0"/>
  <p:tag name="KSO_WM_UNIT_VALUE" val="60"/>
  <p:tag name="KSO_WM_UNIT_HIGHLIGHT" val="0"/>
  <p:tag name="KSO_WM_UNIT_DIAGRAM_ISNUMVISUAL" val="0"/>
  <p:tag name="KSO_WM_UNIT_TYPE" val="l_h_f"/>
  <p:tag name="KSO_WM_UNIT_INDEX" val="1_1_1"/>
  <p:tag name="KSO_WM_UNIT_ID" val="diagram20231438_2*l_h_f*1_1_1"/>
  <p:tag name="KSO_WM_TEMPLATE_CATEGORY" val="diagram"/>
  <p:tag name="KSO_WM_UNIT_LAYERLEVEL" val="1_1_1"/>
  <p:tag name="KSO_WM_DIAGRAM_GROUP_CODE" val="l1-1"/>
  <p:tag name="KSO_WM_DIAGRAM_MIN_ITEMCNT" val="2"/>
  <p:tag name="KSO_WM_DIAGRAM_COLOR_TRICK" val="2"/>
  <p:tag name="KSO_WM_DIAGRAM_COLOR_MATCH_VALUE" val="{&quot;shape&quot;:{&quot;fill&quot;:{&quot;gradient&quot;:[{&quot;brightness&quot;:0.800000011920929,&quot;colorType&quot;:1,&quot;foreColorIndex&quot;:5,&quot;pos&quot;:0,&quot;transparency&quot;:0.800000011920929},{&quot;brightness&quot;:0,&quot;colorType&quot;:1,&quot;foreColorIndex&quot;:14,&quot;pos&quot;:1,&quot;transparency&quot;:1}],&quot;type&quot;:3},&quot;glow&quot;:{&quot;colorType&quot;:0},&quot;line&quot;:{&quot;solidLine&quot;:{&quot;brightness&quot;:0.800000011920929,&quot;colorType&quot;:1,&quot;foreColorIndex&quot;:5,&quot;transparency&quot;:0},&quot;type&quot;:1},&quot;shadow&quot;:{&quot;brightness&quot;:0,&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PRESET_TEXT" val="单击此处输入你的项正文，文字是您思想的提炼，请尽量言简意赅的阐述观点。单击此处输入你的项正文，文字是您思想的提炼，请尽量言简意赅的阐述观点。"/>
  <p:tag name="KSO_WM_UNIT_FILL_TYPE" val="3"/>
  <p:tag name="KSO_WM_UNIT_LINE_FORE_SCHEMECOLOR_INDEX" val="5"/>
  <p:tag name="KSO_WM_UNIT_TEXT_FILL_FORE_SCHEMECOLOR_INDEX" val="1"/>
  <p:tag name="KSO_WM_UNIT_TEXT_FILL_TYPE" val="1"/>
  <p:tag name="KSO_WM_UNIT_SHADOW_SCHEMECOLOR_INDEX" val="5"/>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DIAGRAM_MAX_ITEMCNT" val="6"/>
  <p:tag name="KSO_WM_DIAGRAM_MIN_ITEMCNT" val="2"/>
  <p:tag name="KSO_WM_DIAGRAM_VIRTUALLY_FRAME" val="{&quot;height&quot;:330.2783508300781,&quot;left&quot;:54.5,&quot;top&quot;:127.04161198653574,&quot;width&quot;:851.6}"/>
  <p:tag name="KSO_WM_DIAGRAM_COLOR_MATCH_VALUE" val="{&quot;shape&quot;:{&quot;fill&quot;:{&quot;gradient&quot;:[{&quot;brightness&quot;:0.6000000238418579,&quot;colorType&quot;:1,&quot;foreColorIndex&quot;:5,&quot;pos&quot;:0,&quot;transparency&quot;:0},{&quot;brightness&quot;:0,&quot;colorType&quot;:1,&quot;foreColorIndex&quot;:5,&quot;pos&quot;:0.6899999976158142,&quot;transparency&quot;:0},{&quot;brightness&quot;:0,&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1_1"/>
  <p:tag name="KSO_WM_UNIT_ID" val="diagram20231438_2*l_h_a*1_1_1"/>
  <p:tag name="KSO_WM_TEMPLATE_CATEGORY" val="diagram"/>
  <p:tag name="KSO_WM_TEMPLATE_INDEX" val="20231438"/>
  <p:tag name="KSO_WM_UNIT_LAYERLEVEL" val="1_1_1"/>
  <p:tag name="KSO_WM_TAG_VERSION" val="3.0"/>
  <p:tag name="KSO_WM_UNIT_TEXT_FILL_FORE_SCHEMECOLOR_INDEX_BRIGHTNESS" val="0.15"/>
  <p:tag name="KSO_WM_DIAGRAM_VERSION" val="3"/>
  <p:tag name="KSO_WM_DIAGRAM_COLOR_TRICK" val="2"/>
  <p:tag name="KSO_WM_DIAGRAM_COLOR_TEXT_CAN_REMOVE" val="n"/>
  <p:tag name="KSO_WM_UNIT_PRESET_TEXT" val="添加标题"/>
  <p:tag name="KSO_WM_UNIT_FILL_TYPE" val="3"/>
  <p:tag name="KSO_WM_UNIT_TEXT_FILL_FORE_SCHEMECOLOR_INDEX" val="1"/>
  <p:tag name="KSO_WM_UNIT_TEXT_FILL_TYPE" val="1"/>
  <p:tag name="KSO_WM_UNIT_SHADOW_SCHEMECOLOR_INDEX" val="5"/>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438_2*l_h_i*1_1_1"/>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330.2783508300781,&quot;left&quot;:54.5,&quot;top&quot;:127.04161198653574,&quot;width&quot;:851.6}"/>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FILL_TYPE" val="1"/>
  <p:tag name="KSO_WM_UNIT_FILL_FORE_SCHEMECOLOR_INDEX" val="5"/>
  <p:tag name="KSO_WM_UNIT_FILL_FORE_SCHEMECOLOR_INDEX_BRIGHTNESS" val="-0.5"/>
  <p:tag name="KSO_WM_UNIT_TEXT_FILL_FORE_SCHEMECOLOR_INDEX" val="2"/>
  <p:tag name="KSO_WM_UNIT_TEXT_FILL_TYPE" val="1"/>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438_2*l_h_i*1_1_2"/>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330.2783508300781,&quot;left&quot;:54.5,&quot;top&quot;:127.04161198653574,&quot;width&quot;:851.6}"/>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FILL_TYPE" val="1"/>
  <p:tag name="KSO_WM_UNIT_FILL_FORE_SCHEMECOLOR_INDEX" val="5"/>
  <p:tag name="KSO_WM_UNIT_FILL_FORE_SCHEMECOLOR_INDEX_BRIGHTNESS" val="-0.5"/>
  <p:tag name="KSO_WM_UNIT_TEXT_FILL_FORE_SCHEMECOLOR_INDEX" val="2"/>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COMPATIBLE" val="0"/>
  <p:tag name="KSO_WM_UNIT_DIAGRAM_ISREFERUNIT" val="0"/>
  <p:tag name="KSO_WM_TEMPLATE_INDEX" val="20231438"/>
  <p:tag name="KSO_WM_TAG_VERSION" val="3.0"/>
  <p:tag name="KSO_WM_DIAGRAM_MAX_ITEMCNT" val="6"/>
  <p:tag name="KSO_WM_DIAGRAM_VIRTUALLY_FRAME" val="{&quot;height&quot;:330.2783508300781,&quot;left&quot;:54.5,&quot;top&quot;:127.04161198653574,&quot;width&quot;:851.6}"/>
  <p:tag name="KSO_WM_DIAGRAM_VERSION" val="3"/>
  <p:tag name="KSO_WM_DIAGRAM_COLOR_TEXT_CAN_REMOVE" val="n"/>
  <p:tag name="KSO_WM_UNIT_SUBTYPE" val="a"/>
  <p:tag name="KSO_WM_UNIT_NOCLEAR" val="0"/>
  <p:tag name="KSO_WM_UNIT_VALUE" val="60"/>
  <p:tag name="KSO_WM_UNIT_HIGHLIGHT" val="0"/>
  <p:tag name="KSO_WM_UNIT_DIAGRAM_ISNUMVISUAL" val="0"/>
  <p:tag name="KSO_WM_UNIT_TYPE" val="l_h_f"/>
  <p:tag name="KSO_WM_UNIT_INDEX" val="1_2_1"/>
  <p:tag name="KSO_WM_UNIT_ID" val="diagram20231438_2*l_h_f*1_2_1"/>
  <p:tag name="KSO_WM_TEMPLATE_CATEGORY" val="diagram"/>
  <p:tag name="KSO_WM_UNIT_LAYERLEVEL" val="1_1_1"/>
  <p:tag name="KSO_WM_DIAGRAM_GROUP_CODE" val="l1-1"/>
  <p:tag name="KSO_WM_DIAGRAM_MIN_ITEMCNT" val="2"/>
  <p:tag name="KSO_WM_DIAGRAM_COLOR_TRICK" val="2"/>
  <p:tag name="KSO_WM_DIAGRAM_COLOR_MATCH_VALUE" val="{&quot;shape&quot;:{&quot;fill&quot;:{&quot;gradient&quot;:[{&quot;brightness&quot;:0.800000011920929,&quot;colorType&quot;:1,&quot;foreColorIndex&quot;:8,&quot;pos&quot;:0,&quot;transparency&quot;:0.800000011920929},{&quot;brightness&quot;:0,&quot;colorType&quot;:1,&quot;foreColorIndex&quot;:14,&quot;pos&quot;:1,&quot;transparency&quot;:1}],&quot;type&quot;:3},&quot;glow&quot;:{&quot;colorType&quot;:0},&quot;line&quot;:{&quot;solidLine&quot;:{&quot;brightness&quot;:0.800000011920929,&quot;colorType&quot;:1,&quot;foreColorIndex&quot;:8,&quot;transparency&quot;:0},&quot;type&quot;:1},&quot;shadow&quot;:{&quot;brightness&quot;:0,&quot;colorType&quot;:1,&quot;foreColorIndex&quot;:8,&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PRESET_TEXT" val="单击此处输入你的项正文，文字是您思想的提炼，请尽量言简意赅的阐述观点。单击此处输入你的项正文，文字是您思想的提炼，请尽量言简意赅的阐述观点。"/>
  <p:tag name="KSO_WM_UNIT_FILL_TYPE" val="3"/>
  <p:tag name="KSO_WM_UNIT_LINE_FORE_SCHEMECOLOR_INDEX" val="8"/>
  <p:tag name="KSO_WM_UNIT_TEXT_FILL_FORE_SCHEMECOLOR_INDEX" val="1"/>
  <p:tag name="KSO_WM_UNIT_TEXT_FILL_TYPE" val="1"/>
  <p:tag name="KSO_WM_UNIT_SHADOW_SCHEMECOLOR_INDEX" val="8"/>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DIAGRAM_MAX_ITEMCNT" val="6"/>
  <p:tag name="KSO_WM_DIAGRAM_MIN_ITEMCNT" val="2"/>
  <p:tag name="KSO_WM_DIAGRAM_VIRTUALLY_FRAME" val="{&quot;height&quot;:330.2783508300781,&quot;left&quot;:54.5,&quot;top&quot;:127.04161198653574,&quot;width&quot;:851.6}"/>
  <p:tag name="KSO_WM_DIAGRAM_COLOR_MATCH_VALUE" val="{&quot;shape&quot;:{&quot;fill&quot;:{&quot;gradient&quot;:[{&quot;brightness&quot;:0.4000000059604645,&quot;colorType&quot;:1,&quot;foreColorIndex&quot;:8,&quot;pos&quot;:0,&quot;transparency&quot;:0},{&quot;brightness&quot;:0,&quot;colorType&quot;:1,&quot;foreColorIndex&quot;:8,&quot;pos&quot;:0.6644999980926514,&quot;transparency&quot;:0},{&quot;brightness&quot;:0,&quot;colorType&quot;:1,&quot;foreColorIndex&quot;:8,&quot;pos&quot;:1,&quot;transparency&quot;:0}],&quot;type&quot;:3},&quot;glow&quot;:{&quot;colorType&quot;:0},&quot;line&quot;:{&quot;type&quot;:0},&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2_1"/>
  <p:tag name="KSO_WM_UNIT_ID" val="diagram20231438_2*l_h_a*1_2_1"/>
  <p:tag name="KSO_WM_TEMPLATE_CATEGORY" val="diagram"/>
  <p:tag name="KSO_WM_TEMPLATE_INDEX" val="20231438"/>
  <p:tag name="KSO_WM_UNIT_LAYERLEVEL" val="1_1_1"/>
  <p:tag name="KSO_WM_TAG_VERSION" val="3.0"/>
  <p:tag name="KSO_WM_UNIT_TEXT_FILL_FORE_SCHEMECOLOR_INDEX_BRIGHTNESS" val="0.15"/>
  <p:tag name="KSO_WM_DIAGRAM_VERSION" val="3"/>
  <p:tag name="KSO_WM_DIAGRAM_COLOR_TRICK" val="2"/>
  <p:tag name="KSO_WM_DIAGRAM_COLOR_TEXT_CAN_REMOVE" val="n"/>
  <p:tag name="KSO_WM_UNIT_PRESET_TEXT" val="添加标题"/>
  <p:tag name="KSO_WM_UNIT_FILL_TYPE" val="3"/>
  <p:tag name="KSO_WM_UNIT_TEXT_FILL_FORE_SCHEMECOLOR_INDEX" val="1"/>
  <p:tag name="KSO_WM_UNIT_TEXT_FILL_TYPE" val="1"/>
  <p:tag name="KSO_WM_UNIT_SHADOW_SCHEMECOLOR_INDEX" val="8"/>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438_2*l_h_i*1_2_1"/>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330.2783508300781,&quot;left&quot;:54.5,&quot;top&quot;:127.04161198653574,&quot;width&quot;:851.6}"/>
  <p:tag name="KSO_WM_DIAGRAM_COLOR_MATCH_VALUE" val="{&quot;shape&quot;:{&quot;fill&quot;:{&quot;solid&quot;:{&quot;brightness&quot;:-0.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FILL_TYPE" val="1"/>
  <p:tag name="KSO_WM_UNIT_FILL_FORE_SCHEMECOLOR_INDEX" val="8"/>
  <p:tag name="KSO_WM_UNIT_FILL_FORE_SCHEMECOLOR_INDEX_BRIGHTNESS" val="-0.5"/>
  <p:tag name="KSO_WM_UNIT_TEXT_FILL_FORE_SCHEMECOLOR_INDEX" val="2"/>
  <p:tag name="KSO_WM_UNIT_TEXT_FILL_TYPE" val="1"/>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438_2*l_h_i*1_2_2"/>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330.2783508300781,&quot;left&quot;:54.5,&quot;top&quot;:127.04161198653574,&quot;width&quot;:851.6}"/>
  <p:tag name="KSO_WM_DIAGRAM_COLOR_MATCH_VALUE" val="{&quot;shape&quot;:{&quot;fill&quot;:{&quot;solid&quot;:{&quot;brightness&quot;:-0.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FILL_TYPE" val="1"/>
  <p:tag name="KSO_WM_UNIT_FILL_FORE_SCHEMECOLOR_INDEX" val="8"/>
  <p:tag name="KSO_WM_UNIT_FILL_FORE_SCHEMECOLOR_INDEX_BRIGHTNESS" val="-0.5"/>
  <p:tag name="KSO_WM_UNIT_TEXT_FILL_FORE_SCHEMECOLOR_INDEX" val="2"/>
  <p:tag name="KSO_WM_UNIT_TEX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UNIT_COMPATIBLE" val="0"/>
  <p:tag name="KSO_WM_UNIT_DIAGRAM_ISREFERUNIT" val="0"/>
  <p:tag name="KSO_WM_TEMPLATE_INDEX" val="20231438"/>
  <p:tag name="KSO_WM_TAG_VERSION" val="3.0"/>
  <p:tag name="KSO_WM_DIAGRAM_MAX_ITEMCNT" val="6"/>
  <p:tag name="KSO_WM_DIAGRAM_VIRTUALLY_FRAME" val="{&quot;height&quot;:330.2783508300781,&quot;left&quot;:54.5,&quot;top&quot;:127.04161198653574,&quot;width&quot;:851.6}"/>
  <p:tag name="KSO_WM_DIAGRAM_VERSION" val="3"/>
  <p:tag name="KSO_WM_DIAGRAM_COLOR_TEXT_CAN_REMOVE" val="n"/>
  <p:tag name="KSO_WM_UNIT_SUBTYPE" val="a"/>
  <p:tag name="KSO_WM_UNIT_NOCLEAR" val="0"/>
  <p:tag name="KSO_WM_UNIT_VALUE" val="60"/>
  <p:tag name="KSO_WM_UNIT_HIGHLIGHT" val="0"/>
  <p:tag name="KSO_WM_UNIT_DIAGRAM_ISNUMVISUAL" val="0"/>
  <p:tag name="KSO_WM_UNIT_TYPE" val="l_h_f"/>
  <p:tag name="KSO_WM_UNIT_INDEX" val="1_3_1"/>
  <p:tag name="KSO_WM_UNIT_ID" val="diagram20231438_2*l_h_f*1_3_1"/>
  <p:tag name="KSO_WM_TEMPLATE_CATEGORY" val="diagram"/>
  <p:tag name="KSO_WM_UNIT_LAYERLEVEL" val="1_1_1"/>
  <p:tag name="KSO_WM_DIAGRAM_GROUP_CODE" val="l1-1"/>
  <p:tag name="KSO_WM_DIAGRAM_MIN_ITEMCNT" val="2"/>
  <p:tag name="KSO_WM_DIAGRAM_COLOR_TRICK" val="2"/>
  <p:tag name="KSO_WM_DIAGRAM_COLOR_MATCH_VALUE" val="{&quot;shape&quot;:{&quot;fill&quot;:{&quot;gradient&quot;:[{&quot;brightness&quot;:0.800000011920929,&quot;colorType&quot;:1,&quot;foreColorIndex&quot;:5,&quot;pos&quot;:0,&quot;transparency&quot;:0.800000011920929},{&quot;brightness&quot;:0,&quot;colorType&quot;:1,&quot;foreColorIndex&quot;:14,&quot;pos&quot;:1,&quot;transparency&quot;:1}],&quot;type&quot;:3},&quot;glow&quot;:{&quot;colorType&quot;:0},&quot;line&quot;:{&quot;solidLine&quot;:{&quot;brightness&quot;:0.800000011920929,&quot;colorType&quot;:1,&quot;foreColorIndex&quot;:5,&quot;transparency&quot;:0},&quot;type&quot;:1},&quot;shadow&quot;:{&quot;brightness&quot;:0,&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PRESET_TEXT" val="单击此处输入你的项正文，文字是您思想的提炼，请尽量言简意赅的阐述观点。单击此处输入你的项正文，文字是您思想的提炼，请尽量言简意赅的阐述观点。"/>
  <p:tag name="KSO_WM_UNIT_FILL_TYPE" val="3"/>
  <p:tag name="KSO_WM_UNIT_LINE_FORE_SCHEMECOLOR_INDEX" val="5"/>
  <p:tag name="KSO_WM_UNIT_TEXT_FILL_FORE_SCHEMECOLOR_INDEX" val="1"/>
  <p:tag name="KSO_WM_UNIT_TEXT_FILL_TYPE" val="1"/>
  <p:tag name="KSO_WM_UNIT_SHADOW_SCHEMECOLOR_INDEX" val="5"/>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DIAGRAM_MAX_ITEMCNT" val="6"/>
  <p:tag name="KSO_WM_DIAGRAM_MIN_ITEMCNT" val="2"/>
  <p:tag name="KSO_WM_DIAGRAM_VIRTUALLY_FRAME" val="{&quot;height&quot;:330.2783508300781,&quot;left&quot;:54.5,&quot;top&quot;:127.04161198653574,&quot;width&quot;:851.6}"/>
  <p:tag name="KSO_WM_DIAGRAM_COLOR_MATCH_VALUE" val="{&quot;shape&quot;:{&quot;fill&quot;:{&quot;gradient&quot;:[{&quot;brightness&quot;:0.6000000238418579,&quot;colorType&quot;:1,&quot;foreColorIndex&quot;:5,&quot;pos&quot;:0,&quot;transparency&quot;:0},{&quot;brightness&quot;:0,&quot;colorType&quot;:1,&quot;foreColorIndex&quot;:5,&quot;pos&quot;:0.6899999976158142,&quot;transparency&quot;:0},{&quot;brightness&quot;:0,&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3_1"/>
  <p:tag name="KSO_WM_UNIT_ID" val="diagram20231438_2*l_h_a*1_3_1"/>
  <p:tag name="KSO_WM_TEMPLATE_CATEGORY" val="diagram"/>
  <p:tag name="KSO_WM_TEMPLATE_INDEX" val="20231438"/>
  <p:tag name="KSO_WM_UNIT_LAYERLEVEL" val="1_1_1"/>
  <p:tag name="KSO_WM_TAG_VERSION" val="3.0"/>
  <p:tag name="KSO_WM_UNIT_TEXT_FILL_FORE_SCHEMECOLOR_INDEX_BRIGHTNESS" val="0.15"/>
  <p:tag name="KSO_WM_DIAGRAM_VERSION" val="3"/>
  <p:tag name="KSO_WM_DIAGRAM_COLOR_TRICK" val="2"/>
  <p:tag name="KSO_WM_DIAGRAM_COLOR_TEXT_CAN_REMOVE" val="n"/>
  <p:tag name="KSO_WM_UNIT_PRESET_TEXT" val="添加标题"/>
  <p:tag name="KSO_WM_UNIT_FILL_TYPE" val="3"/>
  <p:tag name="KSO_WM_UNIT_TEXT_FILL_FORE_SCHEMECOLOR_INDEX" val="1"/>
  <p:tag name="KSO_WM_UNIT_TEXT_FILL_TYPE" val="1"/>
  <p:tag name="KSO_WM_UNIT_SHADOW_SCHEMECOLOR_INDEX" val="5"/>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438_2*l_h_i*1_3_1"/>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330.2783508300781,&quot;left&quot;:54.5,&quot;top&quot;:127.04161198653574,&quot;width&quot;:851.6}"/>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FILL_TYPE" val="1"/>
  <p:tag name="KSO_WM_UNIT_FILL_FORE_SCHEMECOLOR_INDEX" val="5"/>
  <p:tag name="KSO_WM_UNIT_FILL_FORE_SCHEMECOLOR_INDEX_BRIGHTNESS" val="-0.5"/>
  <p:tag name="KSO_WM_UNIT_TEXT_FILL_FORE_SCHEMECOLOR_INDEX" val="2"/>
  <p:tag name="KSO_WM_UNIT_TEX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438_2*l_h_i*1_3_2"/>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330.2783508300781,&quot;left&quot;:54.5,&quot;top&quot;:127.04161198653574,&quot;width&quot;:851.6}"/>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FILL_TYPE" val="1"/>
  <p:tag name="KSO_WM_UNIT_FILL_FORE_SCHEMECOLOR_INDEX" val="5"/>
  <p:tag name="KSO_WM_UNIT_FILL_FORE_SCHEMECOLOR_INDEX_BRIGHTNESS" val="-0.5"/>
  <p:tag name="KSO_WM_UNIT_TEXT_FILL_FORE_SCHEMECOLOR_INDEX" val="2"/>
  <p:tag name="KSO_WM_UNIT_TEXT_FILL_TYPE" val="1"/>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319_2*m_h_a*1_2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2"/>
  <p:tag name="KSO_WM_DIAGRAM_COLOR_TEXT_CAN_REMOVE" val="n"/>
  <p:tag name="KSO_WM_UNIT_VALUE" val="6"/>
  <p:tag name="KSO_WM_UNIT_PRESET_TEXT" val="添加标题"/>
  <p:tag name="KSO_WM_UNIT_FILL_FORE_SCHEMECOLOR_INDEX" val="8"/>
  <p:tag name="KSO_WM_UNIT_LINE_FORE_SCHEMECOLOR_INDEX" val="8"/>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8,&quot;pos&quot;:0.47999998927116394,&quot;transparency&quot;:0},{&quot;brightness&quot;:0.4000000059604645,&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770_1*i*1"/>
  <p:tag name="KSO_WM_TEMPLATE_CATEGORY" val="custom"/>
  <p:tag name="KSO_WM_TEMPLATE_INDEX" val="20231770"/>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638_1*l_h_i*1_1_2"/>
  <p:tag name="KSO_WM_TEMPLATE_CATEGORY" val="diagram"/>
  <p:tag name="KSO_WM_TEMPLATE_INDEX" val="20231638"/>
  <p:tag name="KSO_WM_UNIT_LAYERLEVEL" val="1_1_1"/>
  <p:tag name="KSO_WM_TAG_VERSION" val="3.0"/>
  <p:tag name="KSO_WM_DIAGRAM_MAX_ITEMCNT" val="3"/>
  <p:tag name="KSO_WM_DIAGRAM_MIN_ITEMCNT" val="2"/>
  <p:tag name="KSO_WM_DIAGRAM_VIRTUALLY_FRAME" val="{&quot;height&quot;:387.20007324218756,&quot;left&quot;:54.79998779296875,&quot;top&quot;:119.15000274898497,&quot;width&quot;:850.4000244140625}"/>
  <p:tag name="KSO_WM_DIAGRAM_COLOR_MATCH_VALUE" val="{&quot;shape&quot;:{&quot;fill&quot;:{&quot;gradient&quot;:[{&quot;brightness&quot;:0.949999988079071,&quot;colorType&quot;:1,&quot;foreColorIndex&quot;:5,&quot;pos&quot;:0,&quot;transparency&quot;:1},{&quot;brightness&quot;:0.800000011920929,&quot;colorType&quot;:1,&quot;foreColorIndex&quot;:5,&quot;pos&quot;:1,&quot;transparency&quot;:0.800000011920929}],&quot;type&quot;:3},&quot;glow&quot;:{&quot;colorType&quot;:0},&quot;line&quot;:{&quot;gradient&quot;:[{&quot;brightness&quot;:0.800000011920929,&quot;colorType&quot;:1,&quot;foreColorIndex&quot;:5,&quot;pos&quot;:0,&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UNIT_LINE_FORE_SCHEMECOLOR_INDEX" val="5"/>
  <p:tag name="KSO_WM_UNIT_TEXT_FILL_FORE_SCHEMECOLOR_INDEX" val="13"/>
  <p:tag name="KSO_WM_UNIT_TEXT_FILL_TYPE" val="1"/>
  <p:tag name="KSO_WM_UNIT_USESOURCEFORMAT_APPLY" val="1"/>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770_1*i*1"/>
  <p:tag name="KSO_WM_TEMPLATE_CATEGORY" val="custom"/>
  <p:tag name="KSO_WM_TEMPLATE_INDEX" val="20231770"/>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761_2*l_h_i*1_1_2"/>
  <p:tag name="KSO_WM_TEMPLATE_CATEGORY" val="diagram"/>
  <p:tag name="KSO_WM_TEMPLATE_INDEX" val="2023176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90.97496062992127,&quot;left&quot;:348.605105903205,&quot;top&quot;:107.32503937007873,&quot;width&quot;:558.4000244140625}"/>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61_2*l_h_i*1_1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0.97496062992127,&quot;left&quot;:348.605105903205,&quot;top&quot;:107.32503937007873,&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01"/>
  <p:tag name="KSO_WM_UNIT_SHADOW_SCHEMECOLOR_INDEX" val="5"/>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61_2*l_h_f*1_1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0.97496062992127,&quot;left&quot;:348.605105903205,&quot;top&quot;:107.32503937007873,&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单击此处输入你的项正文，请尽量言简意赅的阐述观点。"/>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61_2*l_h_a*1_1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0.97496062992127,&quot;left&quot;:348.605105903205,&quot;top&quot;:107.32503937007873,&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标题"/>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761_2*l_h_i*1_2_2"/>
  <p:tag name="KSO_WM_TEMPLATE_CATEGORY" val="diagram"/>
  <p:tag name="KSO_WM_TEMPLATE_INDEX" val="2023176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90.97496062992127,&quot;left&quot;:348.605105903205,&quot;top&quot;:107.32503937007873,&quot;width&quot;:558.4000244140625}"/>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61_2*l_h_i*1_2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0.97496062992127,&quot;left&quot;:348.605105903205,&quot;top&quot;:107.32503937007873,&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02"/>
  <p:tag name="KSO_WM_UNIT_SHADOW_SCHEMECOLOR_INDEX" val="5"/>
  <p:tag name="KSO_WM_UNIT_USESOURCEFORMAT_APPLY" val="1"/>
</p:tagLst>
</file>

<file path=ppt/tags/tag16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61_2*l_h_f*1_2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0.97496062992127,&quot;left&quot;:348.605105903205,&quot;top&quot;:107.32503937007873,&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单击此处输入你的项正文，请尽量言简意赅的阐述观点。"/>
  <p:tag name="KSO_WM_UNIT_USESOURCEFORMAT_APPLY" val="1"/>
</p:tagLst>
</file>

<file path=ppt/tags/tag1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61_2*l_h_a*1_2_1"/>
  <p:tag name="KSO_WM_TEMPLATE_CATEGORY" val="diagram"/>
  <p:tag name="KSO_WM_TEMPLATE_INDEX" val="2023176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0.97496062992127,&quot;left&quot;:348.605105903205,&quot;top&quot;:107.32503937007873,&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标题"/>
  <p:tag name="KSO_WM_UNIT_USESOURCEFORMAT_APPLY" val="1"/>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319_2*m_h_a*1_2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2"/>
  <p:tag name="KSO_WM_DIAGRAM_COLOR_TEXT_CAN_REMOVE" val="n"/>
  <p:tag name="KSO_WM_UNIT_VALUE" val="6"/>
  <p:tag name="KSO_WM_UNIT_PRESET_TEXT" val="添加标题"/>
  <p:tag name="KSO_WM_UNIT_FILL_FORE_SCHEMECOLOR_INDEX" val="8"/>
  <p:tag name="KSO_WM_UNIT_LINE_FORE_SCHEMECOLOR_INDEX" val="8"/>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8,&quot;pos&quot;:0.47999998927116394,&quot;transparency&quot;:0},{&quot;brightness&quot;:0.4000000059604645,&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638_1*l_h_a*1_1_1"/>
  <p:tag name="KSO_WM_TEMPLATE_CATEGORY" val="diagram"/>
  <p:tag name="KSO_WM_TEMPLATE_INDEX" val="20231638"/>
  <p:tag name="KSO_WM_UNIT_LAYERLEVEL" val="1_1_1"/>
  <p:tag name="KSO_WM_TAG_VERSION" val="3.0"/>
  <p:tag name="KSO_WM_DIAGRAM_GROUP_CODE" val="l1-1"/>
  <p:tag name="KSO_WM_DIAGRAM_MAX_ITEMCNT" val="3"/>
  <p:tag name="KSO_WM_DIAGRAM_MIN_ITEMCNT" val="2"/>
  <p:tag name="KSO_WM_DIAGRAM_VIRTUALLY_FRAME" val="{&quot;height&quot;:387.20007324218756,&quot;left&quot;:54.79998779296875,&quot;top&quot;:119.15000274898497,&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10;添加标题"/>
  <p:tag name="KSO_WM_UNIT_TEXT_FILL_FORE_SCHEMECOLOR_INDEX" val="1"/>
  <p:tag name="KSO_WM_UNIT_TEXT_FILL_TYPE" val="1"/>
  <p:tag name="KSO_WM_UNIT_USESOURCEFORMAT_APPLY" val="1"/>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1300_1*l_i*1_1"/>
  <p:tag name="KSO_WM_TEMPLATE_CATEGORY" val="diagram"/>
  <p:tag name="KSO_WM_TEMPLATE_INDEX" val="20231300"/>
  <p:tag name="KSO_WM_UNIT_LAYERLEVEL" val="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800000011920929,&quot;colorType&quot;:1,&quot;foreColorIndex&quot;:5,&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0_1*l_h_i*1_2_1"/>
  <p:tag name="KSO_WM_TEMPLATE_CATEGORY" val="diagram"/>
  <p:tag name="KSO_WM_TEMPLATE_INDEX" val="20231300"/>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0_1*l_h_i*1_1_1"/>
  <p:tag name="KSO_WM_TEMPLATE_CATEGORY" val="diagram"/>
  <p:tag name="KSO_WM_TEMPLATE_INDEX" val="20231300"/>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TEXT_FILL_FORE_SCHEMECOLOR_INDEX" val="2"/>
  <p:tag name="KSO_WM_UNIT_TEXT_FILL_TYPE" val="1"/>
  <p:tag name="KSO_WM_UNIT_USESOURCEFORMAT_APPLY" val="1"/>
</p:tagLst>
</file>

<file path=ppt/tags/tag173.xml><?xml version="1.0" encoding="utf-8"?>
<p:tagLst xmlns:a="http://schemas.openxmlformats.org/drawingml/2006/main" xmlns:r="http://schemas.openxmlformats.org/officeDocument/2006/relationships" xmlns:p="http://schemas.openxmlformats.org/presentationml/2006/main">
  <p:tag name="KSO_WM_UNIT_VALUE" val="103*88"/>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1300_1*l_h_x*1_1_1"/>
  <p:tag name="KSO_WM_TEMPLATE_CATEGORY" val="diagram"/>
  <p:tag name="KSO_WM_TEMPLATE_INDEX" val="20231300"/>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74.xml><?xml version="1.0" encoding="utf-8"?>
<p:tagLst xmlns:a="http://schemas.openxmlformats.org/drawingml/2006/main" xmlns:r="http://schemas.openxmlformats.org/officeDocument/2006/relationships" xmlns:p="http://schemas.openxmlformats.org/presentationml/2006/main">
  <p:tag name="KSO_WM_UNIT_VALUE" val="121*12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1300_1*l_h_x*1_2_1"/>
  <p:tag name="KSO_WM_TEMPLATE_CATEGORY" val="diagram"/>
  <p:tag name="KSO_WM_TEMPLATE_INDEX" val="20231300"/>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0_1*l_h_f*1_2_1"/>
  <p:tag name="KSO_WM_TEMPLATE_CATEGORY" val="diagram"/>
  <p:tag name="KSO_WM_TEMPLATE_INDEX" val="20231300"/>
  <p:tag name="KSO_WM_UNIT_LAYERLEVEL" val="1_1_1"/>
  <p:tag name="KSO_WM_TAG_VERSION" val="3.0"/>
  <p:tag name="KSO_WM_UNIT_SUBTYPE" val="a"/>
  <p:tag name="KSO_WM_UNIT_VALUE" val="84"/>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内容，简明扼要地阐述您内容的观点"/>
  <p:tag name="KSO_WM_UNIT_TEXT_FILL_FORE_SCHEMECOLOR_INDEX" val="1"/>
  <p:tag name="KSO_WM_UNIT_TEXT_FILL_TYPE" val="1"/>
  <p:tag name="KSO_WM_UNIT_USESOURCEFORMAT_APPLY" val="1"/>
</p:tagLst>
</file>

<file path=ppt/tags/tag176.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0_1*l_h_f*1_1_1"/>
  <p:tag name="KSO_WM_TEMPLATE_CATEGORY" val="diagram"/>
  <p:tag name="KSO_WM_TEMPLATE_INDEX" val="20231300"/>
  <p:tag name="KSO_WM_UNIT_LAYERLEVEL" val="1_1_1"/>
  <p:tag name="KSO_WM_TAG_VERSION" val="3.0"/>
  <p:tag name="KSO_WM_UNIT_SUBTYPE" val="a"/>
  <p:tag name="KSO_WM_UNIT_VALUE" val="28"/>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内容，简明扼要地阐述您内容的观点"/>
  <p:tag name="KSO_WM_UNIT_TEXT_FILL_FORE_SCHEMECOLOR_INDEX" val="1"/>
  <p:tag name="KSO_WM_UNIT_TEX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31300_1*l_i*1_2"/>
  <p:tag name="KSO_WM_TEMPLATE_CATEGORY" val="diagram"/>
  <p:tag name="KSO_WM_TEMPLATE_INDEX" val="20231300"/>
  <p:tag name="KSO_WM_UNIT_LAYERLEVEL" val="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6000000238418579,&quot;colorType&quot;:1,&quot;foreColorIndex&quot;:6,&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6"/>
  <p:tag name="KSO_WM_UNIT_TEXT_FILL_FORE_SCHEMECOLOR_INDEX" val="2"/>
  <p:tag name="KSO_WM_UNIT_TEXT_FILL_TYPE" val="1"/>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319_2*m_h_a*1_2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2"/>
  <p:tag name="KSO_WM_DIAGRAM_COLOR_TEXT_CAN_REMOVE" val="n"/>
  <p:tag name="KSO_WM_UNIT_VALUE" val="6"/>
  <p:tag name="KSO_WM_UNIT_PRESET_TEXT" val="添加标题"/>
  <p:tag name="KSO_WM_UNIT_FILL_FORE_SCHEMECOLOR_INDEX" val="8"/>
  <p:tag name="KSO_WM_UNIT_LINE_FORE_SCHEMECOLOR_INDEX" val="8"/>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8,&quot;pos&quot;:0.47999998927116394,&quot;transparency&quot;:0},{&quot;brightness&quot;:0.4000000059604645,&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38_1*l_h_f*1_1_1"/>
  <p:tag name="KSO_WM_TEMPLATE_CATEGORY" val="diagram"/>
  <p:tag name="KSO_WM_TEMPLATE_INDEX" val="20231638"/>
  <p:tag name="KSO_WM_UNIT_LAYERLEVEL" val="1_1_1"/>
  <p:tag name="KSO_WM_TAG_VERSION" val="3.0"/>
  <p:tag name="KSO_WM_DIAGRAM_GROUP_CODE" val="l1-1"/>
  <p:tag name="KSO_WM_DIAGRAM_MAX_ITEMCNT" val="3"/>
  <p:tag name="KSO_WM_DIAGRAM_MIN_ITEMCNT" val="2"/>
  <p:tag name="KSO_WM_DIAGRAM_VIRTUALLY_FRAME" val="{&quot;height&quot;:387.20007324218756,&quot;left&quot;:54.79998779296875,&quot;top&quot;:119.15000274898497,&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638_1*l_h_i*1_1_1"/>
  <p:tag name="KSO_WM_TEMPLATE_CATEGORY" val="diagram"/>
  <p:tag name="KSO_WM_TEMPLATE_INDEX" val="20231638"/>
  <p:tag name="KSO_WM_UNIT_LAYERLEVEL" val="1_1_1"/>
  <p:tag name="KSO_WM_TAG_VERSION" val="3.0"/>
  <p:tag name="KSO_WM_DIAGRAM_MAX_ITEMCNT" val="3"/>
  <p:tag name="KSO_WM_DIAGRAM_MIN_ITEMCNT" val="2"/>
  <p:tag name="KSO_WM_DIAGRAM_VIRTUALLY_FRAME" val="{&quot;height&quot;:387.20007324218756,&quot;left&quot;:54.79998779296875,&quot;top&quot;:119.15000274898497,&quot;width&quot;:850.40002441406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5299999713897705,&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5"/>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40.25,&quot;left&quot;:501.9175590551181,&quot;top&quot;:149.7,&quot;width&quot;:349.6000000000001}"/>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40.25,&quot;left&quot;:501.9175590551181,&quot;top&quot;:149.7,&quot;width&quot;:349.6000000000001}"/>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40.25,&quot;left&quot;:501.9175590551181,&quot;top&quot;:149.7,&quot;width&quot;:349.6000000000001}"/>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40.25,&quot;left&quot;:501.9175590551181,&quot;top&quot;:149.7,&quot;width&quot;:349.6000000000001}"/>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40.25,&quot;left&quot;:501.9175590551181,&quot;top&quot;:149.7,&quot;width&quot;:349.600000000000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40.25,&quot;left&quot;:501.9175590551181,&quot;top&quot;:149.7,&quot;width&quot;:349.600000000000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1300_1*l_i*1_1"/>
  <p:tag name="KSO_WM_TEMPLATE_CATEGORY" val="diagram"/>
  <p:tag name="KSO_WM_TEMPLATE_INDEX" val="20231300"/>
  <p:tag name="KSO_WM_UNIT_LAYERLEVEL" val="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800000011920929,&quot;colorType&quot;:1,&quot;foreColorIndex&quot;:5,&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UNIT_TEXT_FILL_FORE_SCHEMECOLOR_INDEX" val="2"/>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0_1*l_h_i*1_2_1"/>
  <p:tag name="KSO_WM_TEMPLATE_CATEGORY" val="diagram"/>
  <p:tag name="KSO_WM_TEMPLATE_INDEX" val="20231300"/>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0_1*l_h_i*1_1_1"/>
  <p:tag name="KSO_WM_TEMPLATE_CATEGORY" val="diagram"/>
  <p:tag name="KSO_WM_TEMPLATE_INDEX" val="20231300"/>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TEXT_FILL_FORE_SCHEMECOLOR_INDEX" val="2"/>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VALUE" val="103*88"/>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1300_1*l_h_x*1_1_1"/>
  <p:tag name="KSO_WM_TEMPLATE_CATEGORY" val="diagram"/>
  <p:tag name="KSO_WM_TEMPLATE_INDEX" val="20231300"/>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VALUE" val="121*122"/>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1300_1*l_h_x*1_2_1"/>
  <p:tag name="KSO_WM_TEMPLATE_CATEGORY" val="diagram"/>
  <p:tag name="KSO_WM_TEMPLATE_INDEX" val="20231300"/>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0_1*l_h_f*1_2_1"/>
  <p:tag name="KSO_WM_TEMPLATE_CATEGORY" val="diagram"/>
  <p:tag name="KSO_WM_TEMPLATE_INDEX" val="20231300"/>
  <p:tag name="KSO_WM_UNIT_LAYERLEVEL" val="1_1_1"/>
  <p:tag name="KSO_WM_TAG_VERSION" val="3.0"/>
  <p:tag name="KSO_WM_UNIT_SUBTYPE" val="a"/>
  <p:tag name="KSO_WM_UNIT_VALUE" val="84"/>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内容，简明扼要地阐述您内容的观点"/>
  <p:tag name="KSO_WM_UNIT_TEXT_FILL_FORE_SCHEMECOLOR_INDEX" val="1"/>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0_1*l_h_f*1_1_1"/>
  <p:tag name="KSO_WM_TEMPLATE_CATEGORY" val="diagram"/>
  <p:tag name="KSO_WM_TEMPLATE_INDEX" val="20231300"/>
  <p:tag name="KSO_WM_UNIT_LAYERLEVEL" val="1_1_1"/>
  <p:tag name="KSO_WM_TAG_VERSION" val="3.0"/>
  <p:tag name="KSO_WM_UNIT_SUBTYPE" val="a"/>
  <p:tag name="KSO_WM_UNIT_VALUE" val="28"/>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内容，简明扼要地阐述您内容的观点"/>
  <p:tag name="KSO_WM_UNIT_TEXT_FILL_FORE_SCHEMECOLOR_INDEX" val="1"/>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231300_1*l_i*1_2"/>
  <p:tag name="KSO_WM_TEMPLATE_CATEGORY" val="diagram"/>
  <p:tag name="KSO_WM_TEMPLATE_INDEX" val="20231300"/>
  <p:tag name="KSO_WM_UNIT_LAYERLEVEL" val="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414.0167686017855,&quot;left&quot;:61.14231391486228,&quot;top&quot;:125.33323139821451,&quot;width&quot;:851.677734375}"/>
  <p:tag name="KSO_WM_DIAGRAM_COLOR_MATCH_VALUE" val="{&quot;shape&quot;:{&quot;fill&quot;:{&quot;solid&quot;:{&quot;brightness&quot;:0.6000000238418579,&quot;colorType&quot;:1,&quot;foreColorIndex&quot;:6,&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6"/>
  <p:tag name="KSO_WM_UNIT_TEXT_FILL_FORE_SCHEMECOLOR_INDEX" val="2"/>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1874"/>
  <p:tag name="KSO_WM_UNIT_LAYERLEVEL" val="1_1_1"/>
  <p:tag name="KSO_WM_TAG_VERSION" val="3.0"/>
  <p:tag name="KSO_WM_UNIT_FILL_FORE_SCHEMECOLOR_INDEX" val="14"/>
  <p:tag name="KSO_WM_UNIT_FILL_FORE_SCHEMECOLOR_INDEX_BRIGHTNESS" val="0"/>
  <p:tag name="KSO_WM_DIAGRAM_MAX_ITEMCNT" val="3"/>
  <p:tag name="KSO_WM_DIAGRAM_MIN_ITEMCNT" val="2"/>
  <p:tag name="KSO_WM_DIAGRAM_VIRTUALLY_FRAME" val="{&quot;height&quot;:389.0466918945312,&quot;left&quot;:54.62498718742309,&quot;top&quot;:102.04185090312808,&quot;width&quot;:850.7501831054688}"/>
  <p:tag name="KSO_WM_DIAGRAM_COLOR_MATCH_VALUE" val="{&quot;shape&quot;:{&quot;fill&quot;:{&quot;solid&quot;:{&quot;brightness&quot;:0,&quot;colorType&quot;:2,&quot;rgb&quot;:&quot;#ffffff&quot;,&quot;transparency&quot;:0},&quot;type&quot;:1},&quot;glow&quot;:{&quot;colorType&quot;:0},&quot;line&quot;:{&quot;gradient&quot;:[{&quot;brightness&quot;:0.800000011920929,&quot;colorType&quot;:1,&quot;foreColorIndex&quot;:5,&quot;pos&quot;:0,&quot;transparency&quot;:0.5},{&quot;brightness&quot;:0.6000000238418579,&quot;colorType&quot;:1,&quot;foreColorIndex&quot;:5,&quot;pos&quot;:1,&quot;transparency&quot;:0}],&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1874_1*l_h_i*1_2_2"/>
  <p:tag name="KSO_WM_UNIT_INDEX" val="1_2_2"/>
  <p:tag name="KSO_WM_DIAGRAM_GROUP_CODE" val="l1-1"/>
  <p:tag name="KSO_WM_UNIT_LINE_FORE_SCHEMECOLOR_INDEX" val="5"/>
  <p:tag name="KSO_WM_UNIT_SHADOW_SCHEMECOLOR_INDEX" val="5"/>
  <p:tag name="KSO_WM_UNIT_TEXT_FILL_FORE_SCHEMECOLOR_INDEX" val="2"/>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1874"/>
  <p:tag name="KSO_WM_UNIT_LAYERLEVEL" val="1_1_1"/>
  <p:tag name="KSO_WM_TAG_VERSION" val="3.0"/>
  <p:tag name="KSO_WM_DIAGRAM_MAX_ITEMCNT" val="3"/>
  <p:tag name="KSO_WM_DIAGRAM_MIN_ITEMCNT" val="2"/>
  <p:tag name="KSO_WM_DIAGRAM_VIRTUALLY_FRAME" val="{&quot;height&quot;:389.0466918945312,&quot;left&quot;:54.62498718742309,&quot;top&quot;:102.04185090312808,&quot;width&quot;:850.7501831054688}"/>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ID" val="diagram20231874_1*l_h_i*1_2_3"/>
  <p:tag name="KSO_WM_UNIT_INDEX" val="1_2_3"/>
  <p:tag name="KSO_WM_DIAGRAM_GROUP_CODE" val="l1-1"/>
  <p:tag name="KSO_WM_UNIT_LINE_FILL_TYPE" val="2"/>
  <p:tag name="KSO_WM_UNIT_TEXT_FILL_FORE_SCHEMECOLOR_INDEX" val="2"/>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1874"/>
  <p:tag name="KSO_WM_UNIT_LAYERLEVEL" val="1_1_1"/>
  <p:tag name="KSO_WM_TAG_VERSION" val="3.0"/>
  <p:tag name="KSO_WM_DIAGRAM_MAX_ITEMCNT" val="3"/>
  <p:tag name="KSO_WM_DIAGRAM_MIN_ITEMCNT" val="2"/>
  <p:tag name="KSO_WM_DIAGRAM_VIRTUALLY_FRAME" val="{&quot;height&quot;:389.0466918945312,&quot;left&quot;:54.62498718742309,&quot;top&quot;:102.04185090312808,&quot;width&quot;:850.7501831054688}"/>
  <p:tag name="KSO_WM_DIAGRAM_COLOR_MATCH_VALUE" val="{&quot;shape&quot;:{&quot;fill&quot;:{&quot;type&quot;:0},&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ID" val="diagram20231874_1*l_h_i*1_2_1"/>
  <p:tag name="KSO_WM_UNIT_INDEX" val="1_2_1"/>
  <p:tag name="KSO_WM_DIAGRAM_GROUP_CODE" val="l1-1"/>
  <p:tag name="KSO_WM_UNIT_LINE_FILL_TYPE" val="2"/>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TEMPLATE_CATEGORY" val="diagram"/>
  <p:tag name="KSO_WM_TEMPLATE_INDEX" val="2023187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2"/>
  <p:tag name="KSO_WM_DIAGRAM_VIRTUALLY_FRAME" val="{&quot;height&quot;:389.0466918945312,&quot;left&quot;:54.62498718742309,&quot;top&quot;:102.04185090312808,&quot;width&quot;:850.7501831054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ID" val="diagram20231874_1*l_h_f*1_2_1"/>
  <p:tag name="KSO_WM_UNIT_INDEX" val="1_2_1"/>
  <p:tag name="KSO_WM_DIAGRAM_GROUP_CODE" val="l1-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187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2"/>
  <p:tag name="KSO_WM_DIAGRAM_VIRTUALLY_FRAME" val="{&quot;height&quot;:389.0466918945312,&quot;left&quot;:54.62498718742309,&quot;top&quot;:102.04185090312808,&quot;width&quot;:850.7501831054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05000000074505806,&quot;transparency&quot;:0.4000000059604645},{&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PRESET_TEXT" val="单击此处添&#10;加项标题"/>
  <p:tag name="KSO_WM_UNIT_ID" val="diagram20231874_1*l_h_a*1_2_1"/>
  <p:tag name="KSO_WM_UNIT_INDEX" val="1_2_1"/>
  <p:tag name="KSO_WM_DIAGRAM_GROUP_CODE" val="l1-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1874"/>
  <p:tag name="KSO_WM_UNIT_LAYERLEVEL" val="1_1_1"/>
  <p:tag name="KSO_WM_TAG_VERSION" val="3.0"/>
  <p:tag name="KSO_WM_UNIT_FILL_FORE_SCHEMECOLOR_INDEX" val="14"/>
  <p:tag name="KSO_WM_UNIT_FILL_FORE_SCHEMECOLOR_INDEX_BRIGHTNESS" val="0"/>
  <p:tag name="KSO_WM_DIAGRAM_MAX_ITEMCNT" val="3"/>
  <p:tag name="KSO_WM_DIAGRAM_MIN_ITEMCNT" val="2"/>
  <p:tag name="KSO_WM_DIAGRAM_VIRTUALLY_FRAME" val="{&quot;height&quot;:389.0466918945312,&quot;left&quot;:54.62498718742309,&quot;top&quot;:102.04185090312808,&quot;width&quot;:850.7501831054688}"/>
  <p:tag name="KSO_WM_DIAGRAM_COLOR_MATCH_VALUE" val="{&quot;shape&quot;:{&quot;fill&quot;:{&quot;solid&quot;:{&quot;brightness&quot;:0,&quot;colorType&quot;:2,&quot;rgb&quot;:&quot;#ffffff&quot;,&quot;transparency&quot;:0},&quot;type&quot;:1},&quot;glow&quot;:{&quot;colorType&quot;:0},&quot;line&quot;:{&quot;gradient&quot;:[{&quot;brightness&quot;:0.800000011920929,&quot;colorType&quot;:1,&quot;foreColorIndex&quot;:5,&quot;pos&quot;:0,&quot;transparency&quot;:0.5},{&quot;brightness&quot;:0.6000000238418579,&quot;colorType&quot;:1,&quot;foreColorIndex&quot;:5,&quot;pos&quot;:1,&quot;transparency&quot;:0}],&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1874_1*l_h_i*1_1_2"/>
  <p:tag name="KSO_WM_UNIT_INDEX" val="1_1_2"/>
  <p:tag name="KSO_WM_DIAGRAM_GROUP_CODE" val="l1-1"/>
  <p:tag name="KSO_WM_UNIT_LINE_FORE_SCHEMECOLOR_INDEX" val="5"/>
  <p:tag name="KSO_WM_UNIT_SHADOW_SCHEMECOLOR_INDEX" val="5"/>
  <p:tag name="KSO_WM_UNIT_TEXT_FILL_FORE_SCHEMECOLOR_INDEX" val="2"/>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1874"/>
  <p:tag name="KSO_WM_UNIT_LAYERLEVEL" val="1_1_1"/>
  <p:tag name="KSO_WM_TAG_VERSION" val="3.0"/>
  <p:tag name="KSO_WM_DIAGRAM_MAX_ITEMCNT" val="3"/>
  <p:tag name="KSO_WM_DIAGRAM_MIN_ITEMCNT" val="2"/>
  <p:tag name="KSO_WM_DIAGRAM_VIRTUALLY_FRAME" val="{&quot;height&quot;:389.0466918945312,&quot;left&quot;:54.62498718742309,&quot;top&quot;:102.04185090312808,&quot;width&quot;:850.7501831054688}"/>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ID" val="diagram20231874_1*l_h_i*1_1_3"/>
  <p:tag name="KSO_WM_UNIT_INDEX" val="1_1_3"/>
  <p:tag name="KSO_WM_DIAGRAM_GROUP_CODE" val="l1-1"/>
  <p:tag name="KSO_WM_UNIT_LINE_FILL_TYPE" val="2"/>
  <p:tag name="KSO_WM_UNIT_TEXT_FILL_FORE_SCHEMECOLOR_INDEX" val="2"/>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1874"/>
  <p:tag name="KSO_WM_UNIT_LAYERLEVEL" val="1_1_1"/>
  <p:tag name="KSO_WM_TAG_VERSION" val="3.0"/>
  <p:tag name="KSO_WM_DIAGRAM_MAX_ITEMCNT" val="3"/>
  <p:tag name="KSO_WM_DIAGRAM_MIN_ITEMCNT" val="2"/>
  <p:tag name="KSO_WM_DIAGRAM_VIRTUALLY_FRAME" val="{&quot;height&quot;:389.0466918945312,&quot;left&quot;:54.62498718742309,&quot;top&quot;:102.04185090312808,&quot;width&quot;:850.7501831054688}"/>
  <p:tag name="KSO_WM_DIAGRAM_COLOR_MATCH_VALUE" val="{&quot;shape&quot;:{&quot;fill&quot;:{&quot;type&quot;:0},&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ID" val="diagram20231874_1*l_h_i*1_1_1"/>
  <p:tag name="KSO_WM_UNIT_INDEX" val="1_1_1"/>
  <p:tag name="KSO_WM_DIAGRAM_GROUP_CODE" val="l1-1"/>
  <p:tag name="KSO_WM_UNIT_LINE_FILL_TYPE" val="2"/>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TEMPLATE_CATEGORY" val="diagram"/>
  <p:tag name="KSO_WM_TEMPLATE_INDEX" val="2023187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2"/>
  <p:tag name="KSO_WM_DIAGRAM_VIRTUALLY_FRAME" val="{&quot;height&quot;:389.0466918945312,&quot;left&quot;:54.62498718742309,&quot;top&quot;:102.04185090312808,&quot;width&quot;:850.7501831054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ID" val="diagram20231874_1*l_h_f*1_1_1"/>
  <p:tag name="KSO_WM_UNIT_INDEX" val="1_1_1"/>
  <p:tag name="KSO_WM_DIAGRAM_GROUP_CODE" val="l1-1"/>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187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2"/>
  <p:tag name="KSO_WM_DIAGRAM_VIRTUALLY_FRAME" val="{&quot;height&quot;:389.0466918945312,&quot;left&quot;:54.62498718742309,&quot;top&quot;:102.04185090312808,&quot;width&quot;:850.7501831054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05000000074505806,&quot;transparency&quot;:0.4000000059604645},{&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PRESET_TEXT" val="单击此处添&#10;加项标题"/>
  <p:tag name="KSO_WM_UNIT_ID" val="diagram20231874_1*l_h_a*1_1_1"/>
  <p:tag name="KSO_WM_UNIT_INDEX" val="1_1_1"/>
  <p:tag name="KSO_WM_DIAGRAM_GROUP_CODE" val="l1-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3245_1*n_h_h_i*1_2_1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5"/>
  <p:tag name="KSO_WM_UNIT_TEX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20233245_1*n_h_h_i*1_2_5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5"/>
  <p:tag name="KSO_WM_UNIT_TEX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VALUE" val="132*13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3_1"/>
  <p:tag name="KSO_WM_UNIT_ID" val="diagram20233245_1*n_h_h_x*1_2_3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VALUE" val="132*13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5_1"/>
  <p:tag name="KSO_WM_UNIT_ID" val="diagram20233245_1*n_h_h_x*1_2_5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VALUE" val="132*13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2_1"/>
  <p:tag name="KSO_WM_UNIT_ID" val="diagram20233245_1*n_h_h_x*1_2_2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x"/>
  <p:tag name="KSO_WM_UNIT_INDEX" val="1_1_1"/>
  <p:tag name="KSO_WM_UNIT_ID" val="diagram20233245_1*n_h_x*1_1_1"/>
  <p:tag name="KSO_WM_TEMPLATE_CATEGORY" val="diagram"/>
  <p:tag name="KSO_WM_TEMPLATE_INDEX" val="20233245"/>
  <p:tag name="KSO_WM_UNIT_LAYERLEVEL" val="1_1_1"/>
  <p:tag name="KSO_WM_TAG_VERSION" val="3.0"/>
  <p:tag name="KSO_WM_DIAGRAM_VERSION" val="3"/>
  <p:tag name="KSO_WM_DIAGRAM_COLOR_TRICK" val="1"/>
  <p:tag name="KSO_WM_DIAGRAM_COLOR_TEXT_CAN_REMOVE" val="n"/>
  <p:tag name="KSO_WM_UNIT_VALUE" val="190*205"/>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5"/>
  <p:tag name="KSO_WM_UNIT_TEXT_FILL_TYPE" val="1"/>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3245_1*n_h_h_f*1_2_1_1"/>
  <p:tag name="KSO_WM_TEMPLATE_CATEGORY" val="diagram"/>
  <p:tag name="KSO_WM_TEMPLATE_INDEX" val="20233245"/>
  <p:tag name="KSO_WM_UNIT_LAYERLEVEL" val="1_1_1_1"/>
  <p:tag name="KSO_WM_TAG_VERSION" val="3.0"/>
  <p:tag name="KSO_WM_UNIT_TEXT_FILL_FORE_SCHEMECOLOR_INDEX_BRIGHTNESS" val="0.15"/>
  <p:tag name="KSO_WM_DIAGRAM_GROUP_CODE" val="n1-1"/>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智能图形项正文，文字是您思想的提炼，请尽量言简意赅的阐述观点。单击此处输入(您的)智能图形项正文。"/>
  <p:tag name="KSO_WM_UNIT_TEXT_FILL_FORE_SCHEMECOLOR_INDEX" val="1"/>
  <p:tag name="KSO_WM_UNIT_TEXT_FILL_TYPE" val="1"/>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5_1"/>
  <p:tag name="KSO_WM_UNIT_ID" val="diagram20233245_1*n_h_h_f*1_2_5_1"/>
  <p:tag name="KSO_WM_TEMPLATE_CATEGORY" val="diagram"/>
  <p:tag name="KSO_WM_TEMPLATE_INDEX" val="20233245"/>
  <p:tag name="KSO_WM_UNIT_LAYERLEVEL" val="1_1_1_1"/>
  <p:tag name="KSO_WM_TAG_VERSION" val="3.0"/>
  <p:tag name="KSO_WM_UNIT_TEXT_FILL_FORE_SCHEMECOLOR_INDEX_BRIGHTNESS" val="0.15"/>
  <p:tag name="KSO_WM_DIAGRAM_GROUP_CODE" val="n1-1"/>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智能图形项正文，文字是您思想的提炼，请尽量言简意赅的阐述观点。单击此处输入(您的)智能图形项正文。"/>
  <p:tag name="KSO_WM_UNIT_TEXT_FILL_FORE_SCHEMECOLOR_INDEX" val="1"/>
  <p:tag name="KSO_WM_UNIT_TEXT_FILL_TYPE" val="1"/>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UNIT_VALUE" val="132*13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4_1"/>
  <p:tag name="KSO_WM_UNIT_ID" val="diagram20233245_1*n_h_h_x*1_2_4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3245_1*n_h_a*1_1_1"/>
  <p:tag name="KSO_WM_TEMPLATE_CATEGORY" val="diagram"/>
  <p:tag name="KSO_WM_TEMPLATE_INDEX" val="20233245"/>
  <p:tag name="KSO_WM_UNIT_LAYERLEVEL" val="1_1_1"/>
  <p:tag name="KSO_WM_TAG_VERSION" val="3.0"/>
  <p:tag name="KSO_WM_DIAGRAM_GROUP_CODE" val="n1-1"/>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1"/>
</p:tagLst>
</file>

<file path=ppt/tags/tag77.xml><?xml version="1.0" encoding="utf-8"?>
<p:tagLst xmlns:a="http://schemas.openxmlformats.org/drawingml/2006/main" xmlns:r="http://schemas.openxmlformats.org/officeDocument/2006/relationships" xmlns:p="http://schemas.openxmlformats.org/presentationml/2006/main">
  <p:tag name="KSO_WM_UNIT_VALUE" val="132*13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1_1"/>
  <p:tag name="KSO_WM_UNIT_ID" val="diagram20233245_1*n_h_h_x*1_2_1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3245_1*n_h_h_i*1_2_1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5"/>
  <p:tag name="KSO_WM_UNIT_TEXT_FILL_TYPE" val="1"/>
  <p:tag name="KSO_WM_UNIT_USESOURCEFORMAT_APPLY"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33245_1*n_h_h_i*1_2_3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5"/>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20233245_1*n_h_h_i*1_2_5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5"/>
  <p:tag name="KSO_WM_UNIT_TEXT_FILL_TYPE" val="1"/>
  <p:tag name="KSO_WM_UNIT_USESOURCEFORMAT_APPLY" val="1"/>
</p:tagLst>
</file>

<file path=ppt/tags/tag81.xml><?xml version="1.0" encoding="utf-8"?>
<p:tagLst xmlns:a="http://schemas.openxmlformats.org/drawingml/2006/main" xmlns:r="http://schemas.openxmlformats.org/officeDocument/2006/relationships" xmlns:p="http://schemas.openxmlformats.org/presentationml/2006/main">
  <p:tag name="KSO_WM_UNIT_VALUE" val="132*13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3_1"/>
  <p:tag name="KSO_WM_UNIT_ID" val="diagram20233245_1*n_h_h_x*1_2_3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82.xml><?xml version="1.0" encoding="utf-8"?>
<p:tagLst xmlns:a="http://schemas.openxmlformats.org/drawingml/2006/main" xmlns:r="http://schemas.openxmlformats.org/officeDocument/2006/relationships" xmlns:p="http://schemas.openxmlformats.org/presentationml/2006/main">
  <p:tag name="KSO_WM_UNIT_VALUE" val="132*13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5_1"/>
  <p:tag name="KSO_WM_UNIT_ID" val="diagram20233245_1*n_h_h_x*1_2_5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83.xml><?xml version="1.0" encoding="utf-8"?>
<p:tagLst xmlns:a="http://schemas.openxmlformats.org/drawingml/2006/main" xmlns:r="http://schemas.openxmlformats.org/officeDocument/2006/relationships" xmlns:p="http://schemas.openxmlformats.org/presentationml/2006/main">
  <p:tag name="KSO_WM_UNIT_VALUE" val="132*13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2_1"/>
  <p:tag name="KSO_WM_UNIT_ID" val="diagram20233245_1*n_h_h_x*1_2_2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x"/>
  <p:tag name="KSO_WM_UNIT_INDEX" val="1_1_1"/>
  <p:tag name="KSO_WM_UNIT_ID" val="diagram20233245_1*n_h_x*1_1_1"/>
  <p:tag name="KSO_WM_TEMPLATE_CATEGORY" val="diagram"/>
  <p:tag name="KSO_WM_TEMPLATE_INDEX" val="20233245"/>
  <p:tag name="KSO_WM_UNIT_LAYERLEVEL" val="1_1_1"/>
  <p:tag name="KSO_WM_TAG_VERSION" val="3.0"/>
  <p:tag name="KSO_WM_DIAGRAM_VERSION" val="3"/>
  <p:tag name="KSO_WM_DIAGRAM_COLOR_TRICK" val="1"/>
  <p:tag name="KSO_WM_DIAGRAM_COLOR_TEXT_CAN_REMOVE" val="n"/>
  <p:tag name="KSO_WM_UNIT_VALUE" val="190*205"/>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5"/>
  <p:tag name="KSO_WM_UNIT_TEXT_FILL_TYPE" val="1"/>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3245_1*n_h_h_f*1_2_1_1"/>
  <p:tag name="KSO_WM_TEMPLATE_CATEGORY" val="diagram"/>
  <p:tag name="KSO_WM_TEMPLATE_INDEX" val="20233245"/>
  <p:tag name="KSO_WM_UNIT_LAYERLEVEL" val="1_1_1_1"/>
  <p:tag name="KSO_WM_TAG_VERSION" val="3.0"/>
  <p:tag name="KSO_WM_UNIT_TEXT_FILL_FORE_SCHEMECOLOR_INDEX_BRIGHTNESS" val="0.15"/>
  <p:tag name="KSO_WM_DIAGRAM_GROUP_CODE" val="n1-1"/>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智能图形项正文，文字是您思想的提炼，请尽量言简意赅的阐述观点。单击此处输入(您的)智能图形项正文。"/>
  <p:tag name="KSO_WM_UNIT_TEXT_FILL_FORE_SCHEMECOLOR_INDEX" val="1"/>
  <p:tag name="KSO_WM_UNIT_TEXT_FILL_TYPE" val="1"/>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3245_1*n_h_h_f*1_2_2_1"/>
  <p:tag name="KSO_WM_TEMPLATE_CATEGORY" val="diagram"/>
  <p:tag name="KSO_WM_TEMPLATE_INDEX" val="20233245"/>
  <p:tag name="KSO_WM_UNIT_LAYERLEVEL" val="1_1_1_1"/>
  <p:tag name="KSO_WM_TAG_VERSION" val="3.0"/>
  <p:tag name="KSO_WM_UNIT_TEXT_FILL_FORE_SCHEMECOLOR_INDEX_BRIGHTNESS" val="0.15"/>
  <p:tag name="KSO_WM_DIAGRAM_GROUP_CODE" val="n1-1"/>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智能图形项正文，文字是您思想的提炼，请尽量言简意赅的阐述观点。单击此处输入(您的)智能图形项正文。"/>
  <p:tag name="KSO_WM_UNIT_TEXT_FILL_FORE_SCHEMECOLOR_INDEX" val="1"/>
  <p:tag name="KSO_WM_UNIT_TEXT_FILL_TYPE" val="1"/>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3245_1*n_h_h_f*1_2_3_1"/>
  <p:tag name="KSO_WM_TEMPLATE_CATEGORY" val="diagram"/>
  <p:tag name="KSO_WM_TEMPLATE_INDEX" val="20233245"/>
  <p:tag name="KSO_WM_UNIT_LAYERLEVEL" val="1_1_1_1"/>
  <p:tag name="KSO_WM_TAG_VERSION" val="3.0"/>
  <p:tag name="KSO_WM_UNIT_TEXT_FILL_FORE_SCHEMECOLOR_INDEX_BRIGHTNESS" val="0.15"/>
  <p:tag name="KSO_WM_DIAGRAM_GROUP_CODE" val="n1-1"/>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智能图形项正文，文字是您思想的提炼，请尽量言简意赅的阐述观点。单击此处输入(您的)智能图形项正文。"/>
  <p:tag name="KSO_WM_UNIT_TEXT_FILL_FORE_SCHEMECOLOR_INDEX" val="1"/>
  <p:tag name="KSO_WM_UNIT_TEXT_FILL_TYPE" val="1"/>
  <p:tag name="KSO_WM_UNIT_USESOURCEFORMAT_APPLY" val="1"/>
</p:tagLst>
</file>

<file path=ppt/tags/tag8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5_1"/>
  <p:tag name="KSO_WM_UNIT_ID" val="diagram20233245_1*n_h_h_f*1_2_5_1"/>
  <p:tag name="KSO_WM_TEMPLATE_CATEGORY" val="diagram"/>
  <p:tag name="KSO_WM_TEMPLATE_INDEX" val="20233245"/>
  <p:tag name="KSO_WM_UNIT_LAYERLEVEL" val="1_1_1_1"/>
  <p:tag name="KSO_WM_TAG_VERSION" val="3.0"/>
  <p:tag name="KSO_WM_UNIT_TEXT_FILL_FORE_SCHEMECOLOR_INDEX_BRIGHTNESS" val="0.15"/>
  <p:tag name="KSO_WM_DIAGRAM_GROUP_CODE" val="n1-1"/>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智能图形项正文，文字是您思想的提炼，请尽量言简意赅的阐述观点。单击此处输入(您的)智能图形项正文。"/>
  <p:tag name="KSO_WM_UNIT_TEXT_FILL_FORE_SCHEMECOLOR_INDEX" val="1"/>
  <p:tag name="KSO_WM_UNIT_TEXT_FILL_TYPE" val="1"/>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VALUE" val="132*13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4_1"/>
  <p:tag name="KSO_WM_UNIT_ID" val="diagram20233245_1*n_h_h_x*1_2_4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3245_1*n_h_a*1_1_1"/>
  <p:tag name="KSO_WM_TEMPLATE_CATEGORY" val="diagram"/>
  <p:tag name="KSO_WM_TEMPLATE_INDEX" val="20233245"/>
  <p:tag name="KSO_WM_UNIT_LAYERLEVEL" val="1_1_1"/>
  <p:tag name="KSO_WM_TAG_VERSION" val="3.0"/>
  <p:tag name="KSO_WM_DIAGRAM_GROUP_CODE" val="n1-1"/>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VALUE" val="132*13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1_1"/>
  <p:tag name="KSO_WM_UNIT_ID" val="diagram20233245_1*n_h_h_x*1_2_1_1"/>
  <p:tag name="KSO_WM_TEMPLATE_CATEGORY" val="diagram"/>
  <p:tag name="KSO_WM_TEMPLATE_INDEX" val="20233245"/>
  <p:tag name="KSO_WM_UNIT_LAYERLEVEL" val="1_1_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59.04998779296875,&quot;width&quot;:807.84991455078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319_2*m_h_a*1_2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2"/>
  <p:tag name="KSO_WM_DIAGRAM_COLOR_TEXT_CAN_REMOVE" val="n"/>
  <p:tag name="KSO_WM_UNIT_VALUE" val="6"/>
  <p:tag name="KSO_WM_UNIT_PRESET_TEXT" val="添加标题"/>
  <p:tag name="KSO_WM_UNIT_FILL_FORE_SCHEMECOLOR_INDEX" val="8"/>
  <p:tag name="KSO_WM_UNIT_LINE_FORE_SCHEMECOLOR_INDEX" val="8"/>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8,&quot;pos&quot;:0.47999998927116394,&quot;transparency&quot;:0},{&quot;brightness&quot;:0.4000000059604645,&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638_1*l_h_i*1_2_2"/>
  <p:tag name="KSO_WM_TEMPLATE_CATEGORY" val="diagram"/>
  <p:tag name="KSO_WM_TEMPLATE_INDEX" val="20231638"/>
  <p:tag name="KSO_WM_UNIT_LAYERLEVEL" val="1_1_1"/>
  <p:tag name="KSO_WM_TAG_VERSION" val="3.0"/>
  <p:tag name="KSO_WM_DIAGRAM_MAX_ITEMCNT" val="3"/>
  <p:tag name="KSO_WM_DIAGRAM_MIN_ITEMCNT" val="2"/>
  <p:tag name="KSO_WM_DIAGRAM_VIRTUALLY_FRAME" val="{&quot;height&quot;:387.20007324218756,&quot;left&quot;:54.79998779296875,&quot;top&quot;:119.15000274898497,&quot;width&quot;:850.4000244140625}"/>
  <p:tag name="KSO_WM_DIAGRAM_COLOR_MATCH_VALUE" val="{&quot;shape&quot;:{&quot;fill&quot;:{&quot;gradient&quot;:[{&quot;brightness&quot;:0.949999988079071,&quot;colorType&quot;:1,&quot;foreColorIndex&quot;:5,&quot;pos&quot;:0,&quot;transparency&quot;:1},{&quot;brightness&quot;:0.800000011920929,&quot;colorType&quot;:1,&quot;foreColorIndex&quot;:5,&quot;pos&quot;:1,&quot;transparency&quot;:0.800000011920929}],&quot;type&quot;:3},&quot;glow&quot;:{&quot;colorType&quot;:0},&quot;line&quot;:{&quot;gradient&quot;:[{&quot;brightness&quot;:0.800000011920929,&quot;colorType&quot;:1,&quot;foreColorIndex&quot;:5,&quot;pos&quot;:0,&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3"/>
  <p:tag name="KSO_WM_UNIT_LINE_FORE_SCHEMECOLOR_INDEX" val="5"/>
  <p:tag name="KSO_WM_UNIT_TEXT_FILL_FORE_SCHEMECOLOR_INDEX" val="13"/>
  <p:tag name="KSO_WM_UNIT_TEXT_FILL_TYPE" val="1"/>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0319_2*m_i*1_1"/>
  <p:tag name="KSO_WM_TEMPLATE_CATEGORY" val="diagram"/>
  <p:tag name="KSO_WM_TEMPLATE_INDEX" val="20230319"/>
  <p:tag name="KSO_WM_UNIT_LAYERLEVEL" val="1_1"/>
  <p:tag name="KSO_WM_TAG_VERSION" val="3.0"/>
  <p:tag name="KSO_WM_DIAGRAM_VERSION" val="3"/>
  <p:tag name="KSO_WM_DIAGRAM_COLOR_TRICK" val="2"/>
  <p:tag name="KSO_WM_DIAGRAM_COLOR_TEXT_CAN_REMOVE" val="n"/>
  <p:tag name="KSO_WM_UNIT_TYPE" val="m_i"/>
  <p:tag name="KSO_WM_UNIT_INDEX" val="1_1"/>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type&quot;:0},&quot;glow&quot;:{&quot;colorType&quot;:0},&quot;line&quot;:{&quot;gradient&quot;:[{&quot;brightness&quot;:0.949999988079071,&quot;colorType&quot;:1,&quot;foreColorIndex&quot;:5,&quot;pos&quot;:0,&quot;transparency&quot;:1},{&quot;brightness&quot;:0,&quot;colorType&quot;:1,&quot;foreColorIndex&quot;:5,&quot;pos&quot;:0.6700000166893005,&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13"/>
  <p:tag name="KSO_WM_UNIT_TEXT_FILL_TYPE" val="1"/>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319_2*m_h_a*1_1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1_1"/>
  <p:tag name="KSO_WM_DIAGRAM_VERSION" val="3"/>
  <p:tag name="KSO_WM_DIAGRAM_COLOR_TRICK" val="2"/>
  <p:tag name="KSO_WM_DIAGRAM_COLOR_TEXT_CAN_REMOVE" val="n"/>
  <p:tag name="KSO_WM_UNIT_PRESET_TEXT" val="添加标题"/>
  <p:tag name="KSO_WM_UNIT_FILL_FORE_SCHEMECOLOR_INDEX" val="5"/>
  <p:tag name="KSO_WM_UNIT_LINE_FORE_SCHEMECOLOR_INDEX" val="5"/>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5,&quot;pos&quot;:0.47999998927116394,&quot;transparency&quot;:0},{&quot;brightness&quot;:0.4000000059604645,&quot;colorType&quot;:1,&quot;foreColorIndex&quot;:5,&quot;pos&quot;:0,&quot;transparency&quot;:0},{&quot;brightness&quot;:0,&quot;colorType&quot;:1,&quot;foreColorIndex&quot;:5,&quot;pos&quot;:0.8100000023841858,&quot;transparency&quot;:0},{&quot;brightness&quot;:0,&quot;colorType&quot;:1,&quot;foreColorIndex&quot;:5,&quot;pos&quot;:1,&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
  <p:tag name="KSO_WM_UNIT_LINE_FILL_TYPE" val="2"/>
  <p:tag name="KSO_WM_UNIT_TEXT_FILL_FORE_SCHEMECOLOR_INDEX" val="2"/>
  <p:tag name="KSO_WM_UNIT_TEXT_FILL_TYPE" val="1"/>
  <p:tag name="KSO_WM_UNIT_USESOURCEFORMAT_APPLY" val="1"/>
</p:tagLst>
</file>

<file path=ppt/tags/tag98.xml><?xml version="1.0" encoding="utf-8"?>
<p:tagLst xmlns:a="http://schemas.openxmlformats.org/drawingml/2006/main" xmlns:r="http://schemas.openxmlformats.org/officeDocument/2006/relationships"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95"/>
  <p:tag name="KSO_WM_UNIT_LINE_FORE_SCHEMECOLOR_INDEX_1" val="5"/>
  <p:tag name="KSO_WM_UNIT_LINE_FORE_SCHEMECOLOR_INDEX_1_POS" val="0.09"/>
  <p:tag name="KSO_WM_UNIT_LINE_FORE_SCHEMECOLOR_INDEX_1_TRANS" val="0.3"/>
  <p:tag name="KSO_WM_UNIT_HIGHLIGHT" val="0"/>
  <p:tag name="KSO_WM_UNIT_COMPATIBLE" val="0"/>
  <p:tag name="KSO_WM_UNIT_DIAGRAM_ISNUMVISUAL" val="0"/>
  <p:tag name="KSO_WM_UNIT_DIAGRAM_ISREFERUNIT" val="0"/>
  <p:tag name="KSO_WM_UNIT_ID" val="diagram20230319_2*m_h_i*1_1_1"/>
  <p:tag name="KSO_WM_TEMPLATE_CATEGORY" val="diagram"/>
  <p:tag name="KSO_WM_TEMPLATE_INDEX" val="20230319"/>
  <p:tag name="KSO_WM_UNIT_LAYERLEVEL" val="1_1_1"/>
  <p:tag name="KSO_WM_TAG_VERSION" val="3.0"/>
  <p:tag name="KSO_WM_DIAGRAM_GROUP_CODE" val="m1-1"/>
  <p:tag name="KSO_WM_UNIT_TYPE" val="m_h_i"/>
  <p:tag name="KSO_WM_UNIT_INDEX" val="1_1_1"/>
  <p:tag name="KSO_WM_DIAGRAM_VERSION" val="3"/>
  <p:tag name="KSO_WM_DIAGRAM_COLOR_TRICK" val="2"/>
  <p:tag name="KSO_WM_DIAGRAM_COLOR_TEXT_CAN_REMOVE" val="n"/>
  <p:tag name="KSO_WM_UNIT_FILL_FORE_SCHEMECOLOR_INDEX" val="5"/>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5,&quot;pos&quot;:0.5400000214576721,&quot;transparency&quot;:0},{&quot;brightness&quot;:0.4000000059604645,&quot;colorType&quot;:1,&quot;foreColorIndex&quot;:5,&quot;pos&quot;:0,&quot;transparency&quot;:0}],&quot;type&quot;:3},&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SHADOW_SCHEMECOLOR_INDEX" val="5"/>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319_2*m_h_a*1_2_1"/>
  <p:tag name="KSO_WM_TEMPLATE_CATEGORY" val="diagram"/>
  <p:tag name="KSO_WM_TEMPLATE_INDEX" val="20230319"/>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DIAGRAM_VERSION" val="3"/>
  <p:tag name="KSO_WM_DIAGRAM_COLOR_TRICK" val="2"/>
  <p:tag name="KSO_WM_DIAGRAM_COLOR_TEXT_CAN_REMOVE" val="n"/>
  <p:tag name="KSO_WM_UNIT_VALUE" val="6"/>
  <p:tag name="KSO_WM_UNIT_PRESET_TEXT" val="添加标题"/>
  <p:tag name="KSO_WM_UNIT_FILL_FORE_SCHEMECOLOR_INDEX" val="8"/>
  <p:tag name="KSO_WM_UNIT_LINE_FORE_SCHEMECOLOR_INDEX" val="8"/>
  <p:tag name="KSO_WM_DIAGRAM_MAX_ITEMCNT" val="8"/>
  <p:tag name="KSO_WM_DIAGRAM_MIN_ITEMCNT" val="2"/>
  <p:tag name="KSO_WM_DIAGRAM_VIRTUALLY_FRAME" val="{&quot;height&quot;:383.3249969482422,&quot;left&quot;:41.369134079339894,&quot;top&quot;:125.5,&quot;width&quot;:846.4872436523438}"/>
  <p:tag name="KSO_WM_DIAGRAM_COLOR_MATCH_VALUE" val="{&quot;shape&quot;:{&quot;fill&quot;:{&quot;gradient&quot;:[{&quot;brightness&quot;:0,&quot;colorType&quot;:1,&quot;foreColorIndex&quot;:8,&quot;pos&quot;:0.47999998927116394,&quot;transparency&quot;:0},{&quot;brightness&quot;:0.4000000059604645,&quot;colorType&quot;:1,&quot;foreColorIndex&quot;:8,&quot;pos&quot;:0,&quot;transparency&quot;:0},{&quot;brightness&quot;:0,&quot;colorType&quot;:1,&quot;foreColorIndex&quot;:8,&quot;pos&quot;:0.8100000023841858,&quot;transparency&quot;:0},{&quot;brightness&quot;:0.4000000059604645,&quot;colorType&quot;:1,&quot;foreColorIndex&quot;:8,&quot;pos&quot;:1,&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1"/>
</p:tagLst>
</file>

<file path=ppt/theme/theme1.xml><?xml version="1.0" encoding="utf-8"?>
<a:theme xmlns:a="http://schemas.openxmlformats.org/drawingml/2006/main" name="1_Office 主题​​">
  <a:themeElements>
    <a:clrScheme name="">
      <a:dk1>
        <a:srgbClr val="404040"/>
      </a:dk1>
      <a:lt1>
        <a:srgbClr val="FFFFFF"/>
      </a:lt1>
      <a:dk2>
        <a:srgbClr val="173885"/>
      </a:dk2>
      <a:lt2>
        <a:srgbClr val="FFFFFF"/>
      </a:lt2>
      <a:accent1>
        <a:srgbClr val="7D0304"/>
      </a:accent1>
      <a:accent2>
        <a:srgbClr val="173885"/>
      </a:accent2>
      <a:accent3>
        <a:srgbClr val="7D0304"/>
      </a:accent3>
      <a:accent4>
        <a:srgbClr val="173885"/>
      </a:accent4>
      <a:accent5>
        <a:srgbClr val="7D0304"/>
      </a:accent5>
      <a:accent6>
        <a:srgbClr val="A5A5A5"/>
      </a:accent6>
      <a:hlink>
        <a:srgbClr val="0563C1"/>
      </a:hlink>
      <a:folHlink>
        <a:srgbClr val="954F72"/>
      </a:folHlink>
    </a:clrScheme>
    <a:fontScheme name="自定义 3">
      <a:majorFont>
        <a:latin typeface="思源宋体 CN Heavy"/>
        <a:ea typeface="思源宋体 CN Heavy"/>
        <a:cs typeface=""/>
      </a:majorFont>
      <a:minorFont>
        <a:latin typeface="阿里巴巴普惠体"/>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阿里巴巴普惠体"/>
        <a:ea typeface=""/>
        <a:cs typeface=""/>
        <a:font script="Jpan" typeface="游ゴシック"/>
        <a:font script="Hang" typeface="맑은 고딕"/>
        <a:font script="Hans" typeface="阿里巴巴普惠体"/>
        <a:font script="Hant" typeface="新細明體"/>
        <a:font script="Arab" typeface="阿里巴巴普惠体"/>
        <a:font script="Hebr" typeface="阿里巴巴普惠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阿里巴巴普惠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阿里巴巴普惠体"/>
        <a:ea typeface=""/>
        <a:cs typeface=""/>
        <a:font script="Jpan" typeface="ＭＳ Ｐゴシック"/>
        <a:font script="Hang" typeface="맑은 고딕"/>
        <a:font script="Hans" typeface="阿里巴巴普惠体"/>
        <a:font script="Hant" typeface="新細明體"/>
        <a:font script="Arab" typeface="阿里巴巴普惠体"/>
        <a:font script="Hebr" typeface="阿里巴巴普惠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阿里巴巴普惠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3403</Words>
  <Application>Microsoft Macintosh PowerPoint</Application>
  <PresentationFormat>宽屏</PresentationFormat>
  <Paragraphs>228</Paragraphs>
  <Slides>30</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思源黑体 CN Light</vt:lpstr>
      <vt:lpstr>思源宋体 CN Heavy</vt:lpstr>
      <vt:lpstr>宋体</vt:lpstr>
      <vt:lpstr>Arial</vt:lpstr>
      <vt:lpstr>Söhne</vt:lpstr>
      <vt:lpstr>思源黑体 CN Bold</vt:lpstr>
      <vt:lpstr>阿里巴巴普惠体</vt:lpstr>
      <vt:lpstr>-apple-system</vt:lpstr>
      <vt:lpstr>思源黑体 Heavy</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 Huangchuan</dc:creator>
  <cp:lastModifiedBy>lyy swu</cp:lastModifiedBy>
  <cp:revision>126</cp:revision>
  <dcterms:created xsi:type="dcterms:W3CDTF">2023-03-11T08:14:00Z</dcterms:created>
  <dcterms:modified xsi:type="dcterms:W3CDTF">2024-05-11T08:17:49Z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D05D8FBC089A44CBB24EE5F5646D80E3_13</vt:lpwstr>
  </property>
  <property fmtid="{D5CDD505-2E9C-101B-9397-08002B2CF9AE}" pid="3" name="KSOProductBuildVer">
    <vt:lpwstr>2052-12.1.0.16729</vt:lpwstr>
  </property>
  <property fmtid="{D5CDD505-2E9C-101B-9397-08002B2CF9AE}" pid="4" name="KSOTemplateUUID">
    <vt:lpwstr>v1.0_mb_w9YI3Et7sUpbFbSw8x/kLA==</vt:lpwstr>
  </property>
</Properties>
</file>